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10080625" cy="7559675"/>
  <p:notesSz cx="7772400" cy="10058400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bg1"/>
        </a:solidFill>
        <a:latin typeface="Arial" charset="0"/>
        <a:ea typeface="MS Gothic" charset="-128"/>
        <a:cs typeface="+mn-cs"/>
      </a:defRPr>
    </a:lvl5pPr>
    <a:lvl6pPr marL="22860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6pPr>
    <a:lvl7pPr marL="27432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7pPr>
    <a:lvl8pPr marL="32004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8pPr>
    <a:lvl9pPr marL="3657600" algn="l" defTabSz="914400" rtl="0" eaLnBrk="1" latinLnBrk="0" hangingPunct="1">
      <a:defRPr kern="1200">
        <a:solidFill>
          <a:schemeClr val="bg1"/>
        </a:solidFill>
        <a:latin typeface="Arial" charset="0"/>
        <a:ea typeface="MS Gothic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432" y="-108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AutoShape 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36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0" name="AutoShap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1" name="AutoShape 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2" name="AutoShape 4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3" name="AutoShape 5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4" name="AutoShape 6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5" name="AutoShape 7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6" name="AutoShape 8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7" name="AutoShape 9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8" name="AutoShape 10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59" name="AutoShape 11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60" name="AutoShape 1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061" name="AutoShape 13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oundRect">
            <a:avLst>
              <a:gd name="adj" fmla="val 19"/>
            </a:avLst>
          </a:prstGeom>
          <a:solidFill>
            <a:srgbClr val="FFFFFF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CA"/>
          </a:p>
        </p:txBody>
      </p:sp>
      <p:sp>
        <p:nvSpPr>
          <p:cNvPr id="28687" name="Rectangle 14"/>
          <p:cNvSpPr>
            <a:spLocks noGrp="1" noChangeArrowheads="1"/>
          </p:cNvSpPr>
          <p:nvPr>
            <p:ph type="sldImg"/>
          </p:nvPr>
        </p:nvSpPr>
        <p:spPr bwMode="auto">
          <a:xfrm>
            <a:off x="1371600" y="763588"/>
            <a:ext cx="5006975" cy="374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sp>
      <p:sp>
        <p:nvSpPr>
          <p:cNvPr id="2063" name="Rectangle 15"/>
          <p:cNvSpPr>
            <a:spLocks noGrp="1" noChangeArrowheads="1"/>
          </p:cNvSpPr>
          <p:nvPr>
            <p:ph type="body"/>
          </p:nvPr>
        </p:nvSpPr>
        <p:spPr bwMode="auto">
          <a:xfrm>
            <a:off x="777875" y="4776788"/>
            <a:ext cx="6196013" cy="45037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noProof="0" smtClean="0"/>
          </a:p>
        </p:txBody>
      </p:sp>
      <p:sp>
        <p:nvSpPr>
          <p:cNvPr id="2064" name="Rectangle 16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351213" cy="481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65" name="Rectangle 17"/>
          <p:cNvSpPr>
            <a:spLocks noGrp="1" noChangeArrowheads="1"/>
          </p:cNvSpPr>
          <p:nvPr>
            <p:ph type="dt"/>
          </p:nvPr>
        </p:nvSpPr>
        <p:spPr bwMode="auto">
          <a:xfrm>
            <a:off x="4398963" y="0"/>
            <a:ext cx="3351212" cy="481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66" name="Rectangle 18"/>
          <p:cNvSpPr>
            <a:spLocks noGrp="1" noChangeArrowheads="1"/>
          </p:cNvSpPr>
          <p:nvPr>
            <p:ph type="ftr"/>
          </p:nvPr>
        </p:nvSpPr>
        <p:spPr bwMode="auto">
          <a:xfrm>
            <a:off x="0" y="9555163"/>
            <a:ext cx="3351213" cy="481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067" name="Rectangle 19"/>
          <p:cNvSpPr>
            <a:spLocks noGrp="1" noChangeArrowheads="1"/>
          </p:cNvSpPr>
          <p:nvPr>
            <p:ph type="sldNum"/>
          </p:nvPr>
        </p:nvSpPr>
        <p:spPr bwMode="auto">
          <a:xfrm>
            <a:off x="4398963" y="9555163"/>
            <a:ext cx="3351212" cy="4810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defRPr>
            </a:lvl1pPr>
          </a:lstStyle>
          <a:p>
            <a:pPr>
              <a:defRPr/>
            </a:pPr>
            <a:fld id="{2017939E-F764-4598-81C1-2AE81CF1F3F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370B929-635D-44F3-837E-F7D4BF4DE2AF}" type="slidenum">
              <a:rPr lang="en-GB"/>
              <a:pPr/>
              <a:t>1</a:t>
            </a:fld>
            <a:endParaRPr lang="en-GB"/>
          </a:p>
        </p:txBody>
      </p:sp>
      <p:sp>
        <p:nvSpPr>
          <p:cNvPr id="29699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9700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3AE21A75-A53E-4A0F-941E-A3D6436A62F5}" type="slidenum">
              <a:rPr lang="en-GB"/>
              <a:pPr/>
              <a:t>10</a:t>
            </a:fld>
            <a:endParaRPr lang="en-GB"/>
          </a:p>
        </p:txBody>
      </p:sp>
      <p:sp>
        <p:nvSpPr>
          <p:cNvPr id="38915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8916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5C95F5F4-F60D-4A15-9713-4BEDD1D1143D}" type="slidenum">
              <a:rPr lang="en-GB"/>
              <a:pPr/>
              <a:t>11</a:t>
            </a:fld>
            <a:endParaRPr lang="en-GB"/>
          </a:p>
        </p:txBody>
      </p:sp>
      <p:sp>
        <p:nvSpPr>
          <p:cNvPr id="39939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9940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EA5AD51D-2852-42E4-84A8-7C3FC98F3B7F}" type="slidenum">
              <a:rPr lang="en-GB"/>
              <a:pPr/>
              <a:t>12</a:t>
            </a:fld>
            <a:endParaRPr lang="en-GB"/>
          </a:p>
        </p:txBody>
      </p:sp>
      <p:sp>
        <p:nvSpPr>
          <p:cNvPr id="40963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40964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E2E261A-0ED9-46DF-9ACD-061B2F1D06E6}" type="slidenum">
              <a:rPr lang="en-GB"/>
              <a:pPr/>
              <a:t>13</a:t>
            </a:fld>
            <a:endParaRPr lang="en-GB"/>
          </a:p>
        </p:txBody>
      </p:sp>
      <p:sp>
        <p:nvSpPr>
          <p:cNvPr id="41987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41988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0FA6D79-01DD-4215-B814-615AA0768620}" type="slidenum">
              <a:rPr lang="en-GB"/>
              <a:pPr/>
              <a:t>14</a:t>
            </a:fld>
            <a:endParaRPr lang="en-GB"/>
          </a:p>
        </p:txBody>
      </p:sp>
      <p:sp>
        <p:nvSpPr>
          <p:cNvPr id="43011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43012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3BDB6D5-51B3-44C3-8610-F679B15BD083}" type="slidenum">
              <a:rPr lang="en-GB"/>
              <a:pPr/>
              <a:t>15</a:t>
            </a:fld>
            <a:endParaRPr lang="en-GB"/>
          </a:p>
        </p:txBody>
      </p:sp>
      <p:sp>
        <p:nvSpPr>
          <p:cNvPr id="44035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44036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9B6D965-10DE-49B5-9E5E-030110E47043}" type="slidenum">
              <a:rPr lang="en-GB"/>
              <a:pPr/>
              <a:t>16</a:t>
            </a:fld>
            <a:endParaRPr lang="en-GB"/>
          </a:p>
        </p:txBody>
      </p:sp>
      <p:sp>
        <p:nvSpPr>
          <p:cNvPr id="45059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45060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F0CA425-80A3-496B-AB5C-DC082A45A560}" type="slidenum">
              <a:rPr lang="en-GB"/>
              <a:pPr/>
              <a:t>17</a:t>
            </a:fld>
            <a:endParaRPr lang="en-GB"/>
          </a:p>
        </p:txBody>
      </p:sp>
      <p:sp>
        <p:nvSpPr>
          <p:cNvPr id="46083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46084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93037C0C-A0C0-47A4-80C1-20827B47DD42}" type="slidenum">
              <a:rPr lang="en-GB"/>
              <a:pPr/>
              <a:t>18</a:t>
            </a:fld>
            <a:endParaRPr lang="en-GB"/>
          </a:p>
        </p:txBody>
      </p:sp>
      <p:sp>
        <p:nvSpPr>
          <p:cNvPr id="47107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47108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25BBB41-6869-4EAC-8434-7DE6C57A6D1D}" type="slidenum">
              <a:rPr lang="en-GB"/>
              <a:pPr/>
              <a:t>19</a:t>
            </a:fld>
            <a:endParaRPr lang="en-GB"/>
          </a:p>
        </p:txBody>
      </p:sp>
      <p:sp>
        <p:nvSpPr>
          <p:cNvPr id="48131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48132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A97ED11-3E13-4C1D-A14A-49C7E38D8163}" type="slidenum">
              <a:rPr lang="en-GB"/>
              <a:pPr/>
              <a:t>2</a:t>
            </a:fld>
            <a:endParaRPr lang="en-GB"/>
          </a:p>
        </p:txBody>
      </p:sp>
      <p:sp>
        <p:nvSpPr>
          <p:cNvPr id="30723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0724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C9E2207-032D-4F7F-9BCF-C6ABB86D5CBE}" type="slidenum">
              <a:rPr lang="en-GB"/>
              <a:pPr/>
              <a:t>20</a:t>
            </a:fld>
            <a:endParaRPr lang="en-GB"/>
          </a:p>
        </p:txBody>
      </p:sp>
      <p:sp>
        <p:nvSpPr>
          <p:cNvPr id="49155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49156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D34A0C39-CF53-4C7E-AB17-7ED55A4D2B45}" type="slidenum">
              <a:rPr lang="en-GB"/>
              <a:pPr/>
              <a:t>21</a:t>
            </a:fld>
            <a:endParaRPr lang="en-GB"/>
          </a:p>
        </p:txBody>
      </p:sp>
      <p:sp>
        <p:nvSpPr>
          <p:cNvPr id="50179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50180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4B67B4C-3381-4C7B-8ED0-A2BE2B42D17B}" type="slidenum">
              <a:rPr lang="en-GB"/>
              <a:pPr/>
              <a:t>22</a:t>
            </a:fld>
            <a:endParaRPr lang="en-GB"/>
          </a:p>
        </p:txBody>
      </p:sp>
      <p:sp>
        <p:nvSpPr>
          <p:cNvPr id="51203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51204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C577B3F-6934-4C0C-BF6D-D6CDF6641521}" type="slidenum">
              <a:rPr lang="en-GB"/>
              <a:pPr/>
              <a:t>23</a:t>
            </a:fld>
            <a:endParaRPr lang="en-GB"/>
          </a:p>
        </p:txBody>
      </p:sp>
      <p:sp>
        <p:nvSpPr>
          <p:cNvPr id="52227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52228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045DB25-5D6C-4549-B16D-AA1EE7D6E8C1}" type="slidenum">
              <a:rPr lang="en-GB"/>
              <a:pPr/>
              <a:t>24</a:t>
            </a:fld>
            <a:endParaRPr lang="en-GB"/>
          </a:p>
        </p:txBody>
      </p:sp>
      <p:sp>
        <p:nvSpPr>
          <p:cNvPr id="53251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53252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A38487E6-2B3A-4581-89BB-32CD054BCCE2}" type="slidenum">
              <a:rPr lang="en-GB"/>
              <a:pPr/>
              <a:t>25</a:t>
            </a:fld>
            <a:endParaRPr lang="en-GB"/>
          </a:p>
        </p:txBody>
      </p:sp>
      <p:sp>
        <p:nvSpPr>
          <p:cNvPr id="54275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54276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8E8DC061-A6AD-4B6E-9B81-FA7F5722C9AA}" type="slidenum">
              <a:rPr lang="en-GB"/>
              <a:pPr/>
              <a:t>26</a:t>
            </a:fld>
            <a:endParaRPr lang="en-GB"/>
          </a:p>
        </p:txBody>
      </p:sp>
      <p:sp>
        <p:nvSpPr>
          <p:cNvPr id="55299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55300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BB8051CE-7924-4D4D-9A9A-C2900B694CA7}" type="slidenum">
              <a:rPr lang="en-GB"/>
              <a:pPr/>
              <a:t>3</a:t>
            </a:fld>
            <a:endParaRPr lang="en-GB"/>
          </a:p>
        </p:txBody>
      </p:sp>
      <p:sp>
        <p:nvSpPr>
          <p:cNvPr id="31747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1748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28E50639-FE08-4174-815C-FD4E2D2E63E9}" type="slidenum">
              <a:rPr lang="en-GB"/>
              <a:pPr/>
              <a:t>4</a:t>
            </a:fld>
            <a:endParaRPr lang="en-GB"/>
          </a:p>
        </p:txBody>
      </p:sp>
      <p:sp>
        <p:nvSpPr>
          <p:cNvPr id="32771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2772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6FD42306-6308-4496-A169-4545A2DAA1D8}" type="slidenum">
              <a:rPr lang="en-GB"/>
              <a:pPr/>
              <a:t>5</a:t>
            </a:fld>
            <a:endParaRPr lang="en-GB"/>
          </a:p>
        </p:txBody>
      </p:sp>
      <p:sp>
        <p:nvSpPr>
          <p:cNvPr id="33795" name="Text Box 1"/>
          <p:cNvSpPr txBox="1">
            <a:spLocks noChangeArrowheads="1"/>
          </p:cNvSpPr>
          <p:nvPr/>
        </p:nvSpPr>
        <p:spPr bwMode="auto">
          <a:xfrm>
            <a:off x="1373188" y="763588"/>
            <a:ext cx="5013325" cy="37592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3796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C659AE04-324F-4CDC-BD5A-8D007C05ADC0}" type="slidenum">
              <a:rPr lang="en-GB"/>
              <a:pPr/>
              <a:t>6</a:t>
            </a:fld>
            <a:endParaRPr lang="en-GB"/>
          </a:p>
        </p:txBody>
      </p:sp>
      <p:sp>
        <p:nvSpPr>
          <p:cNvPr id="34819" name="Text Box 1"/>
          <p:cNvSpPr txBox="1">
            <a:spLocks noChangeArrowheads="1"/>
          </p:cNvSpPr>
          <p:nvPr/>
        </p:nvSpPr>
        <p:spPr bwMode="auto">
          <a:xfrm>
            <a:off x="1373188" y="763588"/>
            <a:ext cx="5013325" cy="37592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4820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1F11B5F0-26C6-4D35-B1B3-406F87BDFA8A}" type="slidenum">
              <a:rPr lang="en-GB"/>
              <a:pPr/>
              <a:t>7</a:t>
            </a:fld>
            <a:endParaRPr lang="en-GB"/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5844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747DBA5A-A200-4D03-887B-E64E726250AF}" type="slidenum">
              <a:rPr lang="en-GB"/>
              <a:pPr/>
              <a:t>8</a:t>
            </a:fld>
            <a:endParaRPr lang="en-GB"/>
          </a:p>
        </p:txBody>
      </p:sp>
      <p:sp>
        <p:nvSpPr>
          <p:cNvPr id="36867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6868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9"/>
          <p:cNvSpPr>
            <a:spLocks noGrp="1" noChangeArrowheads="1"/>
          </p:cNvSpPr>
          <p:nvPr>
            <p:ph type="sldNum" sz="quarter"/>
          </p:nvPr>
        </p:nvSpPr>
        <p:spPr>
          <a:noFill/>
        </p:spPr>
        <p:txBody>
          <a:bodyPr/>
          <a:lstStyle/>
          <a:p>
            <a:fld id="{F563B540-8727-473E-A007-AF55D99AC1CB}" type="slidenum">
              <a:rPr lang="en-GB"/>
              <a:pPr/>
              <a:t>9</a:t>
            </a:fld>
            <a:endParaRPr lang="en-GB"/>
          </a:p>
        </p:txBody>
      </p:sp>
      <p:sp>
        <p:nvSpPr>
          <p:cNvPr id="37891" name="Text Box 1"/>
          <p:cNvSpPr txBox="1">
            <a:spLocks noChangeArrowheads="1"/>
          </p:cNvSpPr>
          <p:nvPr/>
        </p:nvSpPr>
        <p:spPr bwMode="auto">
          <a:xfrm>
            <a:off x="1371600" y="763588"/>
            <a:ext cx="5029200" cy="3771900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37892" name="Rectangle 2"/>
          <p:cNvSpPr txBox="1">
            <a:spLocks noChangeArrowheads="1"/>
          </p:cNvSpPr>
          <p:nvPr>
            <p:ph type="body"/>
          </p:nvPr>
        </p:nvSpPr>
        <p:spPr>
          <a:xfrm>
            <a:off x="777875" y="4776788"/>
            <a:ext cx="6197600" cy="4506912"/>
          </a:xfrm>
          <a:noFill/>
          <a:ln/>
        </p:spPr>
        <p:txBody>
          <a:bodyPr wrap="none" anchor="ctr"/>
          <a:lstStyle/>
          <a:p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2E37D5-F1AE-4594-9E63-027F800B5B01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F7E64AC-3832-4AE4-9492-C71D5D47E78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289800" y="301625"/>
            <a:ext cx="2262188" cy="64341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34162" cy="64341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BB81F4-35CC-4025-B17B-FBA5D8B0CC2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2C978C-2E02-45FE-919A-D9336FB8D1D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94F6E8-7C3E-4D29-90E1-C6A0FA50B2A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48175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03813" y="1768475"/>
            <a:ext cx="4448175" cy="4967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9028A-DA04-46C3-879C-229439C3BE69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9B25E9-9173-44B4-85AF-EFCF274682AF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D6D67-EFC4-4DCA-A4A5-FB064671B3D7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3132CB4-5F53-46AF-B7A5-07366918595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1A2046-5DF6-4D1B-B27C-85BE9C15593E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ft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sldNum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EA59001-CD57-4398-9016-A3984E204743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48750" cy="1239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title text format</a:t>
            </a:r>
          </a:p>
        </p:txBody>
      </p:sp>
      <p:sp>
        <p:nvSpPr>
          <p:cNvPr id="1027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48750" cy="496728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the outline text format</a:t>
            </a:r>
          </a:p>
          <a:p>
            <a:pPr lvl="1"/>
            <a:r>
              <a:rPr lang="en-GB" smtClean="0"/>
              <a:t>Second Outline Level</a:t>
            </a:r>
          </a:p>
          <a:p>
            <a:pPr lvl="2"/>
            <a:r>
              <a:rPr lang="en-GB" smtClean="0"/>
              <a:t>Third Outline Level</a:t>
            </a:r>
          </a:p>
          <a:p>
            <a:pPr lvl="3"/>
            <a:r>
              <a:rPr lang="en-GB" smtClean="0"/>
              <a:t>Fourth Outline Level</a:t>
            </a:r>
          </a:p>
          <a:p>
            <a:pPr lvl="4"/>
            <a:r>
              <a:rPr lang="en-GB" smtClean="0"/>
              <a:t>Fifth Outline Level</a:t>
            </a:r>
          </a:p>
          <a:p>
            <a:pPr lvl="4"/>
            <a:r>
              <a:rPr lang="en-GB" smtClean="0"/>
              <a:t>Sixth Outline Level</a:t>
            </a:r>
          </a:p>
          <a:p>
            <a:pPr lvl="4"/>
            <a:r>
              <a:rPr lang="en-GB" smtClean="0"/>
              <a:t>Seventh Outline Level</a:t>
            </a:r>
          </a:p>
          <a:p>
            <a:pPr lvl="4"/>
            <a:r>
              <a:rPr lang="en-GB" smtClean="0"/>
              <a:t>Eighth Outline Level</a:t>
            </a:r>
          </a:p>
          <a:p>
            <a:pPr lvl="4"/>
            <a:r>
              <a:rPr lang="en-GB" smtClean="0"/>
              <a:t>Ninth Outline Level</a:t>
            </a:r>
          </a:p>
        </p:txBody>
      </p:sp>
      <p:sp>
        <p:nvSpPr>
          <p:cNvPr id="2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25687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73413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25687" cy="498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 sz="1400" smtClean="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defRPr>
            </a:lvl1pPr>
          </a:lstStyle>
          <a:p>
            <a:pPr>
              <a:defRPr/>
            </a:pPr>
            <a:fld id="{BD89DEB0-649E-4842-967B-07D12B00257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+mj-lt"/>
          <a:ea typeface="+mj-ea"/>
          <a:cs typeface="+mj-cs"/>
        </a:defRPr>
      </a:lvl1pPr>
      <a:lvl2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2pPr>
      <a:lvl3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3pPr>
      <a:lvl4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4pPr>
      <a:lvl5pPr algn="ctr" defTabSz="449263" rtl="0" eaLnBrk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000000"/>
          </a:solidFill>
          <a:latin typeface="Arial" charset="0"/>
          <a:ea typeface="MS Gothic" charset="-128"/>
        </a:defRPr>
      </a:lvl9pPr>
    </p:titleStyle>
    <p:bodyStyle>
      <a:lvl1pPr marL="342900" indent="-342900" algn="l" defTabSz="449263" rtl="0" eaLnBrk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defTabSz="449263" rtl="0" eaLnBrk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000000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000000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000000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1"/>
          <p:cNvSpPr txBox="1">
            <a:spLocks noChangeArrowheads="1"/>
          </p:cNvSpPr>
          <p:nvPr/>
        </p:nvSpPr>
        <p:spPr bwMode="auto">
          <a:xfrm>
            <a:off x="539750" y="539750"/>
            <a:ext cx="9180513" cy="6480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b="1">
                <a:solidFill>
                  <a:srgbClr val="808080"/>
                </a:solidFill>
                <a:latin typeface="Times New Roman" pitchFamily="16" charset="0"/>
                <a:cs typeface="Arial Unicode MS" pitchFamily="32" charset="0"/>
              </a:rPr>
              <a:t>Sixth International Conference on the History of Transport, Traffic and  Mobility </a:t>
            </a:r>
            <a:br>
              <a:rPr lang="en-GB" sz="3600" b="1">
                <a:solidFill>
                  <a:srgbClr val="808080"/>
                </a:solidFill>
                <a:latin typeface="Times New Roman" pitchFamily="16" charset="0"/>
                <a:cs typeface="Arial Unicode MS" pitchFamily="32" charset="0"/>
              </a:rPr>
            </a:br>
            <a:r>
              <a:rPr lang="en-GB" sz="3600" b="1">
                <a:solidFill>
                  <a:srgbClr val="808080"/>
                </a:solidFill>
                <a:latin typeface="Times New Roman" pitchFamily="16" charset="0"/>
                <a:cs typeface="Arial Unicode MS" pitchFamily="32" charset="0"/>
              </a:rPr>
              <a:t>Ottawa, Canada -- September 18-21, 2008 </a:t>
            </a:r>
            <a:r>
              <a:rPr lang="en-GB" sz="1400" b="1">
                <a:solidFill>
                  <a:srgbClr val="808080"/>
                </a:solidFill>
                <a:latin typeface="Times New Roman" pitchFamily="16" charset="0"/>
                <a:cs typeface="Arial Unicode MS" pitchFamily="32" charset="0"/>
              </a:rPr>
              <a:t/>
            </a:r>
            <a:br>
              <a:rPr lang="en-GB" sz="1400" b="1">
                <a:solidFill>
                  <a:srgbClr val="808080"/>
                </a:solidFill>
                <a:latin typeface="Times New Roman" pitchFamily="16" charset="0"/>
                <a:cs typeface="Arial Unicode MS" pitchFamily="32" charset="0"/>
              </a:rPr>
            </a:br>
            <a:r>
              <a:rPr lang="en-GB" sz="1400" b="1" i="1">
                <a:solidFill>
                  <a:srgbClr val="808080"/>
                </a:solidFill>
                <a:latin typeface="Times New Roman" pitchFamily="16" charset="0"/>
                <a:cs typeface="Arial Unicode MS" pitchFamily="32" charset="0"/>
              </a:rPr>
              <a:t/>
            </a:r>
            <a:br>
              <a:rPr lang="en-GB" sz="1400" b="1" i="1">
                <a:solidFill>
                  <a:srgbClr val="808080"/>
                </a:solidFill>
                <a:latin typeface="Times New Roman" pitchFamily="16" charset="0"/>
                <a:cs typeface="Arial Unicode MS" pitchFamily="32" charset="0"/>
              </a:rPr>
            </a:br>
            <a:r>
              <a:rPr lang="en-GB" sz="4400" b="1" i="1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t>Theme: Mobility and the Environment </a:t>
            </a:r>
            <a:br>
              <a:rPr lang="en-GB" sz="4400" b="1" i="1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</a:br>
            <a:r>
              <a:rPr lang="en-GB" sz="5400" b="1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t>LSVs</a:t>
            </a:r>
            <a:br>
              <a:rPr lang="en-GB" sz="5400" b="1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</a:br>
            <a:r>
              <a:rPr lang="en-GB" sz="5400" b="1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t>Made in Canada Solution, </a:t>
            </a:r>
            <a:br>
              <a:rPr lang="en-GB" sz="5400" b="1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</a:br>
            <a:r>
              <a:rPr lang="en-GB" sz="5400" b="1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t>Not Welcome in Canada</a:t>
            </a: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 b="1">
              <a:solidFill>
                <a:srgbClr val="000000"/>
              </a:solidFill>
              <a:latin typeface="Times New Roman" pitchFamily="16" charset="0"/>
              <a:cs typeface="Arial Unicode MS" pitchFamily="32" charset="0"/>
            </a:endParaRPr>
          </a:p>
          <a:p>
            <a:pPr algn="ctr">
              <a:lnSpc>
                <a:spcPct val="95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400">
                <a:solidFill>
                  <a:srgbClr val="000000"/>
                </a:solidFill>
                <a:latin typeface="Times New Roman" pitchFamily="16" charset="0"/>
                <a:cs typeface="Arial Unicode MS" pitchFamily="32" charset="0"/>
              </a:rPr>
              <a:t>Darryl McMahon</a:t>
            </a:r>
          </a:p>
        </p:txBody>
      </p:sp>
      <p:sp>
        <p:nvSpPr>
          <p:cNvPr id="2051" name="Text Box 2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1267" name="Text Box 2"/>
          <p:cNvSpPr txBox="1">
            <a:spLocks noChangeArrowheads="1"/>
          </p:cNvSpPr>
          <p:nvPr/>
        </p:nvSpPr>
        <p:spPr bwMode="auto">
          <a:xfrm>
            <a:off x="1979613" y="541338"/>
            <a:ext cx="594042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LSVs – More Recent History - 2006</a:t>
            </a:r>
          </a:p>
        </p:txBody>
      </p:sp>
      <p:sp>
        <p:nvSpPr>
          <p:cNvPr id="11268" name="Text Box 3"/>
          <p:cNvSpPr txBox="1">
            <a:spLocks noChangeArrowheads="1"/>
          </p:cNvSpPr>
          <p:nvPr/>
        </p:nvSpPr>
        <p:spPr bwMode="auto">
          <a:xfrm>
            <a:off x="900113" y="1128713"/>
            <a:ext cx="8459787" cy="53514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U.S. increases LSV GVWR trucks to 3000 pounds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		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Canada imports 850,000 barrels of oil per day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National population is 80% urban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Average commute (median):  7.6 km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Ontario Medical Association estimates 6,000 premature deaths in Ontario in 2006 due to poor air quality 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Ontario launches pilot study with 5 vehicles (already owned and in use in contravention of their own laws prohibiting LSVs) for use only in parks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2291" name="Text Box 2"/>
          <p:cNvSpPr txBox="1">
            <a:spLocks noChangeArrowheads="1"/>
          </p:cNvSpPr>
          <p:nvPr/>
        </p:nvSpPr>
        <p:spPr bwMode="auto">
          <a:xfrm>
            <a:off x="1979613" y="541338"/>
            <a:ext cx="594042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LSVs – More Recent History - 2008</a:t>
            </a:r>
          </a:p>
        </p:txBody>
      </p:sp>
      <p:sp>
        <p:nvSpPr>
          <p:cNvPr id="12292" name="Text Box 3"/>
          <p:cNvSpPr txBox="1">
            <a:spLocks noChangeArrowheads="1"/>
          </p:cNvSpPr>
          <p:nvPr/>
        </p:nvSpPr>
        <p:spPr bwMode="auto">
          <a:xfrm>
            <a:off x="849313" y="1570038"/>
            <a:ext cx="8459787" cy="4632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January – Electrovaya announces it will produce an LSV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February – B.C. changes regulations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May – Dynasty Motorcar sells production to company in Pakistan</a:t>
            </a:r>
            <a:br>
              <a:rPr lang="en-GB" sz="2400">
                <a:solidFill>
                  <a:srgbClr val="000000"/>
                </a:solidFill>
              </a:rPr>
            </a:b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June – Quebec starts pilot project allowing some LSVs, including a truck not permitted by federal regulations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July – Oak Bay (British Columbia) permits LSVs on roads posted up to 50 km/h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3315" name="Text Box 2"/>
          <p:cNvSpPr txBox="1">
            <a:spLocks noChangeArrowheads="1"/>
          </p:cNvSpPr>
          <p:nvPr/>
        </p:nvSpPr>
        <p:spPr bwMode="auto">
          <a:xfrm>
            <a:off x="1979613" y="541338"/>
            <a:ext cx="5940425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LSVs – More Recent History - 2008</a:t>
            </a:r>
          </a:p>
        </p:txBody>
      </p:sp>
      <p:sp>
        <p:nvSpPr>
          <p:cNvPr id="13316" name="Text Box 3"/>
          <p:cNvSpPr txBox="1">
            <a:spLocks noChangeArrowheads="1"/>
          </p:cNvSpPr>
          <p:nvPr/>
        </p:nvSpPr>
        <p:spPr bwMode="auto">
          <a:xfrm>
            <a:off x="925513" y="1493838"/>
            <a:ext cx="8459787" cy="5013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July – Ontario Transport Minister orders another study on LSVs, despite pilot project already in progress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August – Federal government puts new LSV regulations into effect, legalizing LSV trucks, but re-interpreting expected application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September – Canadian Electric Vehicles can sell in Canada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4339" name="Text Box 2"/>
          <p:cNvSpPr txBox="1">
            <a:spLocks noChangeArrowheads="1"/>
          </p:cNvSpPr>
          <p:nvPr/>
        </p:nvSpPr>
        <p:spPr bwMode="auto">
          <a:xfrm>
            <a:off x="1001713" y="1439863"/>
            <a:ext cx="8153400" cy="5083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Oil price reaches US$147 per barrel on the spot market.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Even after the price of oil drops back to US$100 per barrel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gasoline pump prices remain high due to refinery capacity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issues.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The Canadian automotive manufacturing sector sheds 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jobs and idles capacity due to fuel costs.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Canada is a net exporter of electricity.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Canada's electric grid is sourced roughly 75% from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non-fossil fuel sources.</a:t>
            </a:r>
          </a:p>
        </p:txBody>
      </p:sp>
      <p:sp>
        <p:nvSpPr>
          <p:cNvPr id="14340" name="Rectangle 3"/>
          <p:cNvSpPr>
            <a:spLocks noChangeArrowheads="1"/>
          </p:cNvSpPr>
          <p:nvPr/>
        </p:nvSpPr>
        <p:spPr bwMode="auto">
          <a:xfrm>
            <a:off x="3214688" y="463550"/>
            <a:ext cx="4259262" cy="4905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2008 – Other Happenings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5363" name="Text Box 2"/>
          <p:cNvSpPr txBox="1">
            <a:spLocks noChangeArrowheads="1"/>
          </p:cNvSpPr>
          <p:nvPr/>
        </p:nvSpPr>
        <p:spPr bwMode="auto">
          <a:xfrm>
            <a:off x="3419475" y="539750"/>
            <a:ext cx="3419475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Mythology</a:t>
            </a:r>
            <a:r>
              <a:rPr lang="ar-SA" sz="2800">
                <a:solidFill>
                  <a:srgbClr val="000000"/>
                </a:solidFill>
                <a:cs typeface="Arial" charset="0"/>
              </a:rPr>
              <a:t>‏</a:t>
            </a:r>
            <a:endParaRPr lang="en-GB" sz="2800">
              <a:solidFill>
                <a:srgbClr val="000000"/>
              </a:solidFill>
            </a:endParaRPr>
          </a:p>
        </p:txBody>
      </p: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1079500" y="1260475"/>
            <a:ext cx="2160588" cy="43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1. No market</a:t>
            </a:r>
          </a:p>
        </p:txBody>
      </p:sp>
      <p:sp>
        <p:nvSpPr>
          <p:cNvPr id="15365" name="Text Box 4"/>
          <p:cNvSpPr txBox="1">
            <a:spLocks noChangeArrowheads="1"/>
          </p:cNvSpPr>
          <p:nvPr/>
        </p:nvSpPr>
        <p:spPr bwMode="auto">
          <a:xfrm>
            <a:off x="1260475" y="1800225"/>
            <a:ext cx="7920038" cy="44497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200">
                <a:solidFill>
                  <a:srgbClr val="000000"/>
                </a:solidFill>
              </a:rPr>
              <a:t>Quebec electric-car sales boom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200">
                <a:solidFill>
                  <a:srgbClr val="000000"/>
                </a:solidFill>
              </a:rPr>
              <a:t>Manufacturers can't meet demand for the vehicles, which will cost about $16,000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200">
                <a:solidFill>
                  <a:srgbClr val="000000"/>
                </a:solidFill>
              </a:rPr>
              <a:t>Christopher Maughan,  Canwest News Service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200">
                <a:solidFill>
                  <a:srgbClr val="000000"/>
                </a:solidFill>
              </a:rPr>
              <a:t>Published: Saturday, July 19, 2008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200">
                <a:solidFill>
                  <a:srgbClr val="000000"/>
                </a:solidFill>
              </a:rPr>
              <a:t>MONTREAL -- Quebec's electric car manufacturers say they can't produce their product fast enough to meet demand and have put clients' names on waiting lists.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2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200">
                <a:solidFill>
                  <a:srgbClr val="000000"/>
                </a:solidFill>
              </a:rPr>
              <a:t>To hear them tell the story, a revolution is coming thanks to Transport Minister Julie Boulet's announcement that two low-speed, locally-assembled electric vehicles (EVs) would be allowed on some roads as of Friday.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6387" name="Text Box 2"/>
          <p:cNvSpPr txBox="1">
            <a:spLocks noChangeArrowheads="1"/>
          </p:cNvSpPr>
          <p:nvPr/>
        </p:nvSpPr>
        <p:spPr bwMode="auto">
          <a:xfrm>
            <a:off x="3419475" y="539750"/>
            <a:ext cx="3419475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Mythology</a:t>
            </a:r>
            <a:r>
              <a:rPr lang="ar-SA" sz="2800">
                <a:solidFill>
                  <a:srgbClr val="000000"/>
                </a:solidFill>
                <a:cs typeface="Arial" charset="0"/>
              </a:rPr>
              <a:t>‏</a:t>
            </a:r>
            <a:endParaRPr lang="en-GB" sz="2800">
              <a:solidFill>
                <a:srgbClr val="000000"/>
              </a:solidFill>
            </a:endParaRPr>
          </a:p>
        </p:txBody>
      </p:sp>
      <p:sp>
        <p:nvSpPr>
          <p:cNvPr id="16388" name="Text Box 3"/>
          <p:cNvSpPr txBox="1">
            <a:spLocks noChangeArrowheads="1"/>
          </p:cNvSpPr>
          <p:nvPr/>
        </p:nvSpPr>
        <p:spPr bwMode="auto">
          <a:xfrm>
            <a:off x="1439863" y="1260475"/>
            <a:ext cx="8099425" cy="2384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ar-SA">
                <a:solidFill>
                  <a:srgbClr val="000000"/>
                </a:solidFill>
                <a:cs typeface="Arial" charset="0"/>
              </a:rPr>
              <a:t>‏</a:t>
            </a: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6389" name="Text Box 4"/>
          <p:cNvSpPr txBox="1">
            <a:spLocks noChangeArrowheads="1"/>
          </p:cNvSpPr>
          <p:nvPr/>
        </p:nvSpPr>
        <p:spPr bwMode="auto">
          <a:xfrm>
            <a:off x="923925" y="1093788"/>
            <a:ext cx="6275388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2. Don't work in the winter </a:t>
            </a:r>
          </a:p>
        </p:txBody>
      </p:sp>
      <p:pic>
        <p:nvPicPr>
          <p:cNvPr id="16390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55763" y="1949450"/>
            <a:ext cx="6985000" cy="45291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3419475" y="539750"/>
            <a:ext cx="3419475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Mythology</a:t>
            </a:r>
            <a:r>
              <a:rPr lang="ar-SA" sz="2800">
                <a:solidFill>
                  <a:srgbClr val="000000"/>
                </a:solidFill>
                <a:cs typeface="Arial" charset="0"/>
              </a:rPr>
              <a:t>‏</a:t>
            </a:r>
            <a:endParaRPr lang="en-GB" sz="2800">
              <a:solidFill>
                <a:srgbClr val="000000"/>
              </a:solidFill>
            </a:endParaRPr>
          </a:p>
        </p:txBody>
      </p:sp>
      <p:sp>
        <p:nvSpPr>
          <p:cNvPr id="17412" name="Text Box 3"/>
          <p:cNvSpPr txBox="1">
            <a:spLocks noChangeArrowheads="1"/>
          </p:cNvSpPr>
          <p:nvPr/>
        </p:nvSpPr>
        <p:spPr bwMode="auto">
          <a:xfrm>
            <a:off x="1439863" y="1260475"/>
            <a:ext cx="8099425" cy="23844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7413" name="Text Box 4"/>
          <p:cNvSpPr txBox="1">
            <a:spLocks noChangeArrowheads="1"/>
          </p:cNvSpPr>
          <p:nvPr/>
        </p:nvSpPr>
        <p:spPr bwMode="auto">
          <a:xfrm>
            <a:off x="5346700" y="1123950"/>
            <a:ext cx="4013200" cy="4252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4. No environmental benefit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Over 75% of electricity in Canada is produced from non-fossil-fuel sources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There are battery recycling programs in place for every rechargeable battery chemistry suitable for use in traction applications.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Ontario Medical Association says over 6,000 premature deaths can be attributed to poor air quality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ar-SA">
                <a:solidFill>
                  <a:srgbClr val="000000"/>
                </a:solidFill>
                <a:cs typeface="Arial" charset="0"/>
              </a:rPr>
              <a:t>‏</a:t>
            </a:r>
            <a:endParaRPr lang="en-GB">
              <a:solidFill>
                <a:srgbClr val="000000"/>
              </a:solidFill>
            </a:endParaRPr>
          </a:p>
        </p:txBody>
      </p:sp>
      <p:sp>
        <p:nvSpPr>
          <p:cNvPr id="17414" name="Text Box 5"/>
          <p:cNvSpPr txBox="1">
            <a:spLocks noChangeArrowheads="1"/>
          </p:cNvSpPr>
          <p:nvPr/>
        </p:nvSpPr>
        <p:spPr bwMode="auto">
          <a:xfrm>
            <a:off x="887413" y="1184275"/>
            <a:ext cx="3959225" cy="5527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3. Not enough electricity to recharge EVs in Canada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Canada is a net electricity exporter – about 70 billion kWh in 2006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Canada has roughly a 60 GW generating capacity surplus at off-peak in Canada)</a:t>
            </a:r>
            <a:r>
              <a:rPr lang="ar-SA" sz="2400">
                <a:solidFill>
                  <a:srgbClr val="000000"/>
                </a:solidFill>
                <a:cs typeface="Arial" charset="0"/>
              </a:rPr>
              <a:t>‏</a:t>
            </a: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60 million LSVs could be recharged with no additional generating capacity – 2 per person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5802313" y="1112838"/>
            <a:ext cx="3779837" cy="1079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5. Too slow – at 40 km/h,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LSVs are unsafe on local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roads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</p:txBody>
      </p:sp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313" y="1036638"/>
            <a:ext cx="4791075" cy="3533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8437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64113" y="3398838"/>
            <a:ext cx="4762500" cy="3571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8438" name="Text Box 5"/>
          <p:cNvSpPr txBox="1">
            <a:spLocks noChangeArrowheads="1"/>
          </p:cNvSpPr>
          <p:nvPr/>
        </p:nvSpPr>
        <p:spPr bwMode="auto">
          <a:xfrm>
            <a:off x="696913" y="5227638"/>
            <a:ext cx="3810000" cy="11128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But these vehicles are permitted on roads posted up to 80 km/h ... </a:t>
            </a: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3419475" y="360363"/>
            <a:ext cx="3419475" cy="539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Mythology</a:t>
            </a:r>
            <a:r>
              <a:rPr lang="ar-SA" sz="2800">
                <a:solidFill>
                  <a:srgbClr val="000000"/>
                </a:solidFill>
                <a:cs typeface="Arial" charset="0"/>
              </a:rPr>
              <a:t>‏</a:t>
            </a:r>
            <a:endParaRPr lang="en-GB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9459" name="Text Box 2"/>
          <p:cNvSpPr txBox="1">
            <a:spLocks noChangeArrowheads="1"/>
          </p:cNvSpPr>
          <p:nvPr/>
        </p:nvSpPr>
        <p:spPr bwMode="auto">
          <a:xfrm>
            <a:off x="849313" y="1079500"/>
            <a:ext cx="3470275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5. Too slow – at 40 km/h,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LSVs are unsafe on local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roads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</p:txBody>
      </p:sp>
      <p:sp>
        <p:nvSpPr>
          <p:cNvPr id="19460" name="Text Box 3"/>
          <p:cNvSpPr txBox="1">
            <a:spLocks noChangeArrowheads="1"/>
          </p:cNvSpPr>
          <p:nvPr/>
        </p:nvSpPr>
        <p:spPr bwMode="auto">
          <a:xfrm>
            <a:off x="5759450" y="5580063"/>
            <a:ext cx="3810000" cy="433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... and this one …</a:t>
            </a:r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113" y="3094038"/>
            <a:ext cx="5105400" cy="3829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946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35513" y="808038"/>
            <a:ext cx="5029200" cy="3771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19463" name="Text Box 6"/>
          <p:cNvSpPr txBox="1">
            <a:spLocks noChangeArrowheads="1"/>
          </p:cNvSpPr>
          <p:nvPr/>
        </p:nvSpPr>
        <p:spPr bwMode="auto">
          <a:xfrm>
            <a:off x="2879725" y="360363"/>
            <a:ext cx="3779838" cy="360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Mythology</a:t>
            </a:r>
            <a:r>
              <a:rPr lang="ar-SA" sz="2800">
                <a:solidFill>
                  <a:srgbClr val="000000"/>
                </a:solidFill>
                <a:cs typeface="Arial" charset="0"/>
              </a:rPr>
              <a:t>‏</a:t>
            </a:r>
            <a:endParaRPr lang="en-GB" sz="28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20483" name="Text Box 2"/>
          <p:cNvSpPr txBox="1">
            <a:spLocks noChangeArrowheads="1"/>
          </p:cNvSpPr>
          <p:nvPr/>
        </p:nvSpPr>
        <p:spPr bwMode="auto">
          <a:xfrm>
            <a:off x="4500563" y="3725863"/>
            <a:ext cx="2112962" cy="433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... and these.</a:t>
            </a:r>
          </a:p>
        </p:txBody>
      </p:sp>
      <p:pic>
        <p:nvPicPr>
          <p:cNvPr id="2048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73913" y="3094038"/>
            <a:ext cx="2543175" cy="38100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485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25913" y="1036638"/>
            <a:ext cx="4343400" cy="22844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48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39713" y="2255838"/>
            <a:ext cx="3657600" cy="21955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20487" name="Picture 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39713" y="4465638"/>
            <a:ext cx="5800725" cy="22955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0488" name="Text Box 7"/>
          <p:cNvSpPr txBox="1">
            <a:spLocks noChangeArrowheads="1"/>
          </p:cNvSpPr>
          <p:nvPr/>
        </p:nvSpPr>
        <p:spPr bwMode="auto">
          <a:xfrm>
            <a:off x="3419475" y="539750"/>
            <a:ext cx="3419475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Mythology</a:t>
            </a:r>
            <a:r>
              <a:rPr lang="ar-SA" sz="2800">
                <a:solidFill>
                  <a:srgbClr val="000000"/>
                </a:solidFill>
                <a:cs typeface="Arial" charset="0"/>
              </a:rPr>
              <a:t>‏</a:t>
            </a:r>
            <a:endParaRPr lang="en-GB" sz="2800">
              <a:solidFill>
                <a:srgbClr val="000000"/>
              </a:solidFill>
            </a:endParaRPr>
          </a:p>
        </p:txBody>
      </p:sp>
      <p:sp>
        <p:nvSpPr>
          <p:cNvPr id="20489" name="Text Box 8"/>
          <p:cNvSpPr txBox="1">
            <a:spLocks noChangeArrowheads="1"/>
          </p:cNvSpPr>
          <p:nvPr/>
        </p:nvSpPr>
        <p:spPr bwMode="auto">
          <a:xfrm>
            <a:off x="3419475" y="539750"/>
            <a:ext cx="3419475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Mythology</a:t>
            </a:r>
            <a:r>
              <a:rPr lang="ar-SA" sz="2800">
                <a:solidFill>
                  <a:srgbClr val="000000"/>
                </a:solidFill>
                <a:cs typeface="Arial" charset="0"/>
              </a:rPr>
              <a:t>‏</a:t>
            </a:r>
            <a:endParaRPr lang="en-GB" sz="2800">
              <a:solidFill>
                <a:srgbClr val="000000"/>
              </a:solidFill>
            </a:endParaRPr>
          </a:p>
        </p:txBody>
      </p:sp>
      <p:sp>
        <p:nvSpPr>
          <p:cNvPr id="20490" name="Text Box 9"/>
          <p:cNvSpPr txBox="1">
            <a:spLocks noChangeArrowheads="1"/>
          </p:cNvSpPr>
          <p:nvPr/>
        </p:nvSpPr>
        <p:spPr bwMode="auto">
          <a:xfrm>
            <a:off x="3419475" y="539750"/>
            <a:ext cx="3419475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Mythology</a:t>
            </a:r>
            <a:r>
              <a:rPr lang="ar-SA" sz="2800">
                <a:solidFill>
                  <a:srgbClr val="000000"/>
                </a:solidFill>
                <a:cs typeface="Arial" charset="0"/>
              </a:rPr>
              <a:t>‏</a:t>
            </a:r>
            <a:endParaRPr lang="en-GB" sz="2800">
              <a:solidFill>
                <a:srgbClr val="000000"/>
              </a:solidFill>
            </a:endParaRPr>
          </a:p>
        </p:txBody>
      </p:sp>
      <p:sp>
        <p:nvSpPr>
          <p:cNvPr id="20491" name="Text Box 10"/>
          <p:cNvSpPr txBox="1">
            <a:spLocks noChangeArrowheads="1"/>
          </p:cNvSpPr>
          <p:nvPr/>
        </p:nvSpPr>
        <p:spPr bwMode="auto">
          <a:xfrm>
            <a:off x="360363" y="900113"/>
            <a:ext cx="3673475" cy="1365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5. Too slow – at 40 km/h,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LSVs are unsafe on local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roads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3075" name="Text Box 2"/>
          <p:cNvSpPr txBox="1">
            <a:spLocks noChangeArrowheads="1"/>
          </p:cNvSpPr>
          <p:nvPr/>
        </p:nvSpPr>
        <p:spPr bwMode="auto">
          <a:xfrm>
            <a:off x="900113" y="4859338"/>
            <a:ext cx="8459787" cy="191293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200">
                <a:solidFill>
                  <a:srgbClr val="000000"/>
                </a:solidFill>
              </a:rPr>
              <a:t>LSV:  a 4-wheel vehicle, powered by electricity, with a maximum speed of 40 km/h, which meets the safety requirements set out by Transport Canada for this vehicle class</a:t>
            </a:r>
          </a:p>
        </p:txBody>
      </p:sp>
      <p:pic>
        <p:nvPicPr>
          <p:cNvPr id="307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79613" y="1079500"/>
            <a:ext cx="6119812" cy="3419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21507" name="Text Box 2"/>
          <p:cNvSpPr txBox="1">
            <a:spLocks noChangeArrowheads="1"/>
          </p:cNvSpPr>
          <p:nvPr/>
        </p:nvSpPr>
        <p:spPr bwMode="auto">
          <a:xfrm>
            <a:off x="3419475" y="539750"/>
            <a:ext cx="3419475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1508" name="Text Box 3"/>
          <p:cNvSpPr txBox="1">
            <a:spLocks noChangeArrowheads="1"/>
          </p:cNvSpPr>
          <p:nvPr/>
        </p:nvSpPr>
        <p:spPr bwMode="auto">
          <a:xfrm>
            <a:off x="360363" y="900113"/>
            <a:ext cx="3673475" cy="1365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1509" name="Text Box 4"/>
          <p:cNvSpPr txBox="1">
            <a:spLocks noChangeArrowheads="1"/>
          </p:cNvSpPr>
          <p:nvPr/>
        </p:nvSpPr>
        <p:spPr bwMode="auto">
          <a:xfrm>
            <a:off x="2611438" y="412750"/>
            <a:ext cx="4949825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Manufacturers in Canada</a:t>
            </a:r>
          </a:p>
        </p:txBody>
      </p:sp>
      <p:sp>
        <p:nvSpPr>
          <p:cNvPr id="21510" name="Text Box 5"/>
          <p:cNvSpPr txBox="1">
            <a:spLocks noChangeArrowheads="1"/>
          </p:cNvSpPr>
          <p:nvPr/>
        </p:nvSpPr>
        <p:spPr bwMode="auto">
          <a:xfrm>
            <a:off x="4500563" y="1079500"/>
            <a:ext cx="892175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sz="2800">
                <a:solidFill>
                  <a:srgbClr val="000000"/>
                </a:solidFill>
              </a:rPr>
              <a:t>Past</a:t>
            </a:r>
          </a:p>
        </p:txBody>
      </p:sp>
      <p:pic>
        <p:nvPicPr>
          <p:cNvPr id="21511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2988" y="1917700"/>
            <a:ext cx="3867150" cy="3571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12" name="Text Box 7"/>
          <p:cNvSpPr txBox="1">
            <a:spLocks noChangeArrowheads="1"/>
          </p:cNvSpPr>
          <p:nvPr/>
        </p:nvSpPr>
        <p:spPr bwMode="auto">
          <a:xfrm>
            <a:off x="1595438" y="5940425"/>
            <a:ext cx="1755775" cy="43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Bombardier</a:t>
            </a:r>
          </a:p>
        </p:txBody>
      </p:sp>
      <p:pic>
        <p:nvPicPr>
          <p:cNvPr id="21513" name="Picture 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32400" y="1800225"/>
            <a:ext cx="3959225" cy="3667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1514" name="Text Box 9"/>
          <p:cNvSpPr txBox="1">
            <a:spLocks noChangeArrowheads="1"/>
          </p:cNvSpPr>
          <p:nvPr/>
        </p:nvSpPr>
        <p:spPr bwMode="auto">
          <a:xfrm>
            <a:off x="5902325" y="5964238"/>
            <a:ext cx="224790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Dynasty (2008)</a:t>
            </a:r>
            <a:r>
              <a:rPr lang="ar-SA" sz="2400">
                <a:solidFill>
                  <a:srgbClr val="000000"/>
                </a:solidFill>
                <a:cs typeface="Arial" charset="0"/>
              </a:rPr>
              <a:t>‏</a:t>
            </a:r>
            <a:endParaRPr lang="en-GB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22531" name="Text Box 2"/>
          <p:cNvSpPr txBox="1">
            <a:spLocks noChangeArrowheads="1"/>
          </p:cNvSpPr>
          <p:nvPr/>
        </p:nvSpPr>
        <p:spPr bwMode="auto">
          <a:xfrm>
            <a:off x="3419475" y="539750"/>
            <a:ext cx="3419475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2532" name="Text Box 3"/>
          <p:cNvSpPr txBox="1">
            <a:spLocks noChangeArrowheads="1"/>
          </p:cNvSpPr>
          <p:nvPr/>
        </p:nvSpPr>
        <p:spPr bwMode="auto">
          <a:xfrm>
            <a:off x="360363" y="900113"/>
            <a:ext cx="3673475" cy="1365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2611438" y="412750"/>
            <a:ext cx="4949825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Manufacturers in Canada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4171950" y="1079500"/>
            <a:ext cx="1408113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sz="2800">
                <a:solidFill>
                  <a:srgbClr val="000000"/>
                </a:solidFill>
              </a:rPr>
              <a:t>Present</a:t>
            </a:r>
          </a:p>
        </p:txBody>
      </p:sp>
      <p:pic>
        <p:nvPicPr>
          <p:cNvPr id="22535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9950" y="2438400"/>
            <a:ext cx="3810000" cy="27813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1085850" y="5759450"/>
            <a:ext cx="3414713" cy="43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Feel Good Cars / ZENN</a:t>
            </a:r>
          </a:p>
        </p:txBody>
      </p:sp>
      <p:sp>
        <p:nvSpPr>
          <p:cNvPr id="22537" name="Text Box 8"/>
          <p:cNvSpPr txBox="1">
            <a:spLocks noChangeArrowheads="1"/>
          </p:cNvSpPr>
          <p:nvPr/>
        </p:nvSpPr>
        <p:spPr bwMode="auto">
          <a:xfrm>
            <a:off x="6604000" y="5735638"/>
            <a:ext cx="992188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Nemo</a:t>
            </a:r>
          </a:p>
        </p:txBody>
      </p:sp>
      <p:pic>
        <p:nvPicPr>
          <p:cNvPr id="22538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8625" y="2339975"/>
            <a:ext cx="3833813" cy="287972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23555" name="Text Box 2"/>
          <p:cNvSpPr txBox="1">
            <a:spLocks noChangeArrowheads="1"/>
          </p:cNvSpPr>
          <p:nvPr/>
        </p:nvSpPr>
        <p:spPr bwMode="auto">
          <a:xfrm>
            <a:off x="3419475" y="539750"/>
            <a:ext cx="3419475" cy="523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3556" name="Text Box 3"/>
          <p:cNvSpPr txBox="1">
            <a:spLocks noChangeArrowheads="1"/>
          </p:cNvSpPr>
          <p:nvPr/>
        </p:nvSpPr>
        <p:spPr bwMode="auto">
          <a:xfrm>
            <a:off x="360363" y="900113"/>
            <a:ext cx="3673475" cy="1365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3557" name="Text Box 4"/>
          <p:cNvSpPr txBox="1">
            <a:spLocks noChangeArrowheads="1"/>
          </p:cNvSpPr>
          <p:nvPr/>
        </p:nvSpPr>
        <p:spPr bwMode="auto">
          <a:xfrm>
            <a:off x="2611438" y="412750"/>
            <a:ext cx="4949825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Manufacturers in Canada</a:t>
            </a:r>
          </a:p>
        </p:txBody>
      </p:sp>
      <p:sp>
        <p:nvSpPr>
          <p:cNvPr id="23558" name="Text Box 5"/>
          <p:cNvSpPr txBox="1">
            <a:spLocks noChangeArrowheads="1"/>
          </p:cNvSpPr>
          <p:nvPr/>
        </p:nvSpPr>
        <p:spPr bwMode="auto">
          <a:xfrm>
            <a:off x="6350000" y="1079500"/>
            <a:ext cx="1357313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sz="2800">
                <a:solidFill>
                  <a:srgbClr val="000000"/>
                </a:solidFill>
              </a:rPr>
              <a:t>Future</a:t>
            </a:r>
          </a:p>
        </p:txBody>
      </p:sp>
      <p:sp>
        <p:nvSpPr>
          <p:cNvPr id="23559" name="Text Box 6"/>
          <p:cNvSpPr txBox="1">
            <a:spLocks noChangeArrowheads="1"/>
          </p:cNvSpPr>
          <p:nvPr/>
        </p:nvSpPr>
        <p:spPr bwMode="auto">
          <a:xfrm>
            <a:off x="2408238" y="1079500"/>
            <a:ext cx="1552575" cy="5397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212725" algn="l"/>
                <a:tab pos="660400" algn="l"/>
                <a:tab pos="1109663" algn="l"/>
                <a:tab pos="1558925" algn="l"/>
                <a:tab pos="2008188" algn="l"/>
                <a:tab pos="2457450" algn="l"/>
                <a:tab pos="2906713" algn="l"/>
                <a:tab pos="3355975" algn="l"/>
                <a:tab pos="3805238" algn="l"/>
                <a:tab pos="4254500" algn="l"/>
                <a:tab pos="4703763" algn="l"/>
                <a:tab pos="5153025" algn="l"/>
                <a:tab pos="5602288" algn="l"/>
                <a:tab pos="6051550" algn="l"/>
                <a:tab pos="6500813" algn="l"/>
                <a:tab pos="6950075" algn="l"/>
                <a:tab pos="7399338" algn="l"/>
                <a:tab pos="7848600" algn="l"/>
                <a:tab pos="8297863" algn="l"/>
                <a:tab pos="8747125" algn="l"/>
                <a:tab pos="9196388" algn="l"/>
              </a:tabLst>
            </a:pPr>
            <a:r>
              <a:rPr lang="en-GB" sz="2800">
                <a:solidFill>
                  <a:srgbClr val="000000"/>
                </a:solidFill>
              </a:rPr>
              <a:t>Present</a:t>
            </a:r>
          </a:p>
        </p:txBody>
      </p:sp>
      <p:pic>
        <p:nvPicPr>
          <p:cNvPr id="23560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750" y="2160588"/>
            <a:ext cx="4581525" cy="33909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561" name="Text Box 8"/>
          <p:cNvSpPr txBox="1">
            <a:spLocks noChangeArrowheads="1"/>
          </p:cNvSpPr>
          <p:nvPr/>
        </p:nvSpPr>
        <p:spPr bwMode="auto">
          <a:xfrm>
            <a:off x="900113" y="6049963"/>
            <a:ext cx="3800475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Canadian Electric Vehicles</a:t>
            </a:r>
          </a:p>
        </p:txBody>
      </p:sp>
      <p:pic>
        <p:nvPicPr>
          <p:cNvPr id="23562" name="Picture 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00675" y="2160588"/>
            <a:ext cx="3990975" cy="3419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3563" name="Text Box 10"/>
          <p:cNvSpPr txBox="1">
            <a:spLocks noChangeArrowheads="1"/>
          </p:cNvSpPr>
          <p:nvPr/>
        </p:nvSpPr>
        <p:spPr bwMode="auto">
          <a:xfrm>
            <a:off x="6480175" y="6049963"/>
            <a:ext cx="1771650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Electrovaya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24579" name="Text Box 2"/>
          <p:cNvSpPr txBox="1">
            <a:spLocks noChangeArrowheads="1"/>
          </p:cNvSpPr>
          <p:nvPr/>
        </p:nvSpPr>
        <p:spPr bwMode="auto">
          <a:xfrm>
            <a:off x="1619250" y="690563"/>
            <a:ext cx="1193800" cy="6000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Map Slide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>
              <a:solidFill>
                <a:srgbClr val="000000"/>
              </a:solidFill>
            </a:endParaRPr>
          </a:p>
        </p:txBody>
      </p:sp>
      <p:pic>
        <p:nvPicPr>
          <p:cNvPr id="2458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425" y="320675"/>
            <a:ext cx="8953500" cy="6953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24581" name="Text Box 4"/>
          <p:cNvSpPr txBox="1">
            <a:spLocks noChangeArrowheads="1"/>
          </p:cNvSpPr>
          <p:nvPr/>
        </p:nvSpPr>
        <p:spPr bwMode="auto">
          <a:xfrm>
            <a:off x="6840538" y="1484313"/>
            <a:ext cx="2095500" cy="855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Quebec: 2008 pilot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project – 2 vehicle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types only</a:t>
            </a:r>
          </a:p>
        </p:txBody>
      </p:sp>
      <p:sp>
        <p:nvSpPr>
          <p:cNvPr id="24582" name="Line 5"/>
          <p:cNvSpPr>
            <a:spLocks noChangeShapeType="1"/>
          </p:cNvSpPr>
          <p:nvPr/>
        </p:nvSpPr>
        <p:spPr bwMode="auto">
          <a:xfrm flipH="1">
            <a:off x="7008813" y="2339975"/>
            <a:ext cx="201612" cy="2879725"/>
          </a:xfrm>
          <a:prstGeom prst="line">
            <a:avLst/>
          </a:prstGeom>
          <a:noFill/>
          <a:ln w="360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CA"/>
          </a:p>
        </p:txBody>
      </p:sp>
      <p:sp>
        <p:nvSpPr>
          <p:cNvPr id="24583" name="Text Box 6"/>
          <p:cNvSpPr txBox="1">
            <a:spLocks noChangeArrowheads="1"/>
          </p:cNvSpPr>
          <p:nvPr/>
        </p:nvSpPr>
        <p:spPr bwMode="auto">
          <a:xfrm>
            <a:off x="720725" y="5916613"/>
            <a:ext cx="3714750" cy="1400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108000" tIns="63000" rIns="108000" bIns="63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British Columbia: 2008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Modifies original regulations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to remove requirement for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additional markings, puts 50km/h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</a:rPr>
              <a:t>road use in hands of municipalities</a:t>
            </a:r>
          </a:p>
        </p:txBody>
      </p:sp>
      <p:sp>
        <p:nvSpPr>
          <p:cNvPr id="24584" name="Line 7"/>
          <p:cNvSpPr>
            <a:spLocks noChangeShapeType="1"/>
          </p:cNvSpPr>
          <p:nvPr/>
        </p:nvSpPr>
        <p:spPr bwMode="auto">
          <a:xfrm flipV="1">
            <a:off x="1800225" y="5029200"/>
            <a:ext cx="1588" cy="922338"/>
          </a:xfrm>
          <a:prstGeom prst="line">
            <a:avLst/>
          </a:prstGeom>
          <a:noFill/>
          <a:ln w="36000">
            <a:solidFill>
              <a:srgbClr val="000000"/>
            </a:solidFill>
            <a:miter lim="800000"/>
            <a:headEnd/>
            <a:tailEnd type="triangle" w="med" len="med"/>
          </a:ln>
        </p:spPr>
        <p:txBody>
          <a:bodyPr/>
          <a:lstStyle/>
          <a:p>
            <a:endParaRPr lang="en-CA"/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25603" name="Text Box 2"/>
          <p:cNvSpPr txBox="1">
            <a:spLocks noChangeArrowheads="1"/>
          </p:cNvSpPr>
          <p:nvPr/>
        </p:nvSpPr>
        <p:spPr bwMode="auto">
          <a:xfrm>
            <a:off x="360363" y="1260475"/>
            <a:ext cx="9682162" cy="3779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5604" name="Text Box 3"/>
          <p:cNvSpPr txBox="1">
            <a:spLocks noChangeArrowheads="1"/>
          </p:cNvSpPr>
          <p:nvPr/>
        </p:nvSpPr>
        <p:spPr bwMode="auto">
          <a:xfrm>
            <a:off x="2700338" y="539750"/>
            <a:ext cx="4859337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Conclusion</a:t>
            </a:r>
          </a:p>
        </p:txBody>
      </p:sp>
      <p:sp>
        <p:nvSpPr>
          <p:cNvPr id="25605" name="Text Box 4"/>
          <p:cNvSpPr txBox="1">
            <a:spLocks noChangeArrowheads="1"/>
          </p:cNvSpPr>
          <p:nvPr/>
        </p:nvSpPr>
        <p:spPr bwMode="auto">
          <a:xfrm>
            <a:off x="900113" y="1712913"/>
            <a:ext cx="8377237" cy="42291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The LSV was invented in Canada by Bombardier</a:t>
            </a:r>
          </a:p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There has been and continues to be a significant interest 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in Canada in creating a viable LSV market, both for 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domestic consumption and export</a:t>
            </a:r>
          </a:p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The U.S. has embraced the LSV/NEV</a:t>
            </a:r>
          </a:p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Canadians want the LSV </a:t>
            </a:r>
          </a:p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LSV has proven to be safe and an effective class of vehicle</a:t>
            </a:r>
          </a:p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U.S. states are permitting LSVs to operate at speeds up to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35 mph (55 km/h) – 'medium speed vehicles'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26627" name="Text Box 2"/>
          <p:cNvSpPr txBox="1">
            <a:spLocks noChangeArrowheads="1"/>
          </p:cNvSpPr>
          <p:nvPr/>
        </p:nvSpPr>
        <p:spPr bwMode="auto">
          <a:xfrm>
            <a:off x="360363" y="1260475"/>
            <a:ext cx="9682162" cy="3779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26628" name="Text Box 3"/>
          <p:cNvSpPr txBox="1">
            <a:spLocks noChangeArrowheads="1"/>
          </p:cNvSpPr>
          <p:nvPr/>
        </p:nvSpPr>
        <p:spPr bwMode="auto">
          <a:xfrm>
            <a:off x="2700338" y="539750"/>
            <a:ext cx="4859337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Conclusion</a:t>
            </a:r>
          </a:p>
        </p:txBody>
      </p:sp>
      <p:sp>
        <p:nvSpPr>
          <p:cNvPr id="26629" name="Text Box 4"/>
          <p:cNvSpPr txBox="1">
            <a:spLocks noChangeArrowheads="1"/>
          </p:cNvSpPr>
          <p:nvPr/>
        </p:nvSpPr>
        <p:spPr bwMode="auto">
          <a:xfrm>
            <a:off x="887413" y="1295400"/>
            <a:ext cx="8643937" cy="4464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The 2008 Quebec pilot project is a protectionist strategy;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not about long-term, national or global benefits</a:t>
            </a:r>
          </a:p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The 2008 B.C. changes reduce the roads open to LSVs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dramatically</a:t>
            </a:r>
          </a:p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The 2008 federal regulation changes drastically revise the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'recommended' operating space to almost nothing</a:t>
            </a:r>
          </a:p>
          <a:p>
            <a:pPr marL="214313" indent="-214313">
              <a:spcAft>
                <a:spcPts val="1700"/>
              </a:spcAft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The current federal ecoAuto environmental incentive 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program ignores LSVs, but supports electric-assist hybrids</a:t>
            </a:r>
          </a:p>
          <a:p>
            <a:pPr marL="214313" indent="-214313">
              <a:buSzPct val="45000"/>
              <a:buFont typeface="Wingdings" charset="2"/>
              <a:buChar char=""/>
              <a:tabLst>
                <a:tab pos="214313" algn="l"/>
                <a:tab pos="661988" algn="l"/>
                <a:tab pos="1111250" algn="l"/>
                <a:tab pos="1560513" algn="l"/>
                <a:tab pos="2009775" algn="l"/>
                <a:tab pos="2459038" algn="l"/>
                <a:tab pos="2908300" algn="l"/>
                <a:tab pos="3357563" algn="l"/>
                <a:tab pos="3806825" algn="l"/>
                <a:tab pos="4256088" algn="l"/>
                <a:tab pos="4705350" algn="l"/>
                <a:tab pos="5154613" algn="l"/>
                <a:tab pos="5603875" algn="l"/>
                <a:tab pos="6053138" algn="l"/>
                <a:tab pos="6502400" algn="l"/>
                <a:tab pos="6951663" algn="l"/>
                <a:tab pos="7400925" algn="l"/>
                <a:tab pos="7850188" algn="l"/>
                <a:tab pos="8299450" algn="l"/>
                <a:tab pos="8748713" algn="l"/>
                <a:tab pos="9197975" algn="l"/>
              </a:tabLst>
            </a:pPr>
            <a:r>
              <a:rPr lang="en-GB" sz="2400">
                <a:solidFill>
                  <a:srgbClr val="000000"/>
                </a:solidFill>
              </a:rPr>
              <a:t>The barriers to acceptance of the LSV in Canada are not 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technological or financial; they are regulatory and institutional</a:t>
            </a:r>
          </a:p>
        </p:txBody>
      </p:sp>
      <p:sp>
        <p:nvSpPr>
          <p:cNvPr id="26630" name="Text Box 5"/>
          <p:cNvSpPr txBox="1">
            <a:spLocks noChangeArrowheads="1"/>
          </p:cNvSpPr>
          <p:nvPr/>
        </p:nvSpPr>
        <p:spPr bwMode="auto">
          <a:xfrm>
            <a:off x="900113" y="5940425"/>
            <a:ext cx="8224837" cy="43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6088" algn="l"/>
                <a:tab pos="895350" algn="l"/>
                <a:tab pos="1344613" algn="l"/>
                <a:tab pos="1793875" algn="l"/>
                <a:tab pos="2243138" algn="l"/>
                <a:tab pos="2692400" algn="l"/>
                <a:tab pos="3141663" algn="l"/>
                <a:tab pos="3590925" algn="l"/>
                <a:tab pos="4040188" algn="l"/>
                <a:tab pos="4489450" algn="l"/>
                <a:tab pos="4938713" algn="l"/>
                <a:tab pos="5389563" algn="l"/>
                <a:tab pos="5837238" algn="l"/>
                <a:tab pos="6286500" algn="l"/>
                <a:tab pos="6735763" algn="l"/>
                <a:tab pos="7185025" algn="l"/>
                <a:tab pos="7634288" algn="l"/>
                <a:tab pos="8083550" algn="l"/>
                <a:tab pos="8532813" algn="l"/>
                <a:tab pos="8982075" algn="l"/>
                <a:tab pos="8983663" algn="l"/>
                <a:tab pos="9432925" algn="l"/>
                <a:tab pos="9882188" algn="l"/>
                <a:tab pos="10331450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Questions?								darryl@econogics.com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27651" name="Text Box 2"/>
          <p:cNvSpPr txBox="1">
            <a:spLocks noChangeArrowheads="1"/>
          </p:cNvSpPr>
          <p:nvPr/>
        </p:nvSpPr>
        <p:spPr bwMode="auto">
          <a:xfrm>
            <a:off x="360363" y="1260475"/>
            <a:ext cx="9682162" cy="289401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GB">
                <a:solidFill>
                  <a:srgbClr val="000000"/>
                </a:solidFill>
              </a:rPr>
              <a:t>Quebec pilot project is a short-term protectionist act; not a long-term strategy for global benefit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GB">
                <a:solidFill>
                  <a:srgbClr val="000000"/>
                </a:solidFill>
              </a:rPr>
              <a:t>B.C. Regulation changes in 2008 actually more restrictive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GB">
                <a:solidFill>
                  <a:srgbClr val="000000"/>
                </a:solidFill>
              </a:rPr>
              <a:t>The Canadian government’s ecoAuto purchase rebate program for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GB">
                <a:solidFill>
                  <a:srgbClr val="000000"/>
                </a:solidFill>
              </a:rPr>
              <a:t>fuel efficiency includes hybrids but excludes LSVs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GB">
                <a:solidFill>
                  <a:srgbClr val="000000"/>
                </a:solidFill>
              </a:rPr>
              <a:t>The barriers to acceptance of the LSV in Canada are not technological or financial;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GB">
                <a:solidFill>
                  <a:srgbClr val="000000"/>
                </a:solidFill>
              </a:rPr>
              <a:t>they are regulatory and institutional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endParaRPr lang="en-GB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  <a:tab pos="9410700" algn="l"/>
              </a:tabLst>
            </a:pPr>
            <a:r>
              <a:rPr lang="en-GB">
                <a:solidFill>
                  <a:srgbClr val="000000"/>
                </a:solidFill>
              </a:rPr>
              <a:t>Questions?</a:t>
            </a:r>
          </a:p>
        </p:txBody>
      </p:sp>
      <p:sp>
        <p:nvSpPr>
          <p:cNvPr id="27652" name="Text Box 3"/>
          <p:cNvSpPr txBox="1">
            <a:spLocks noChangeArrowheads="1"/>
          </p:cNvSpPr>
          <p:nvPr/>
        </p:nvSpPr>
        <p:spPr bwMode="auto">
          <a:xfrm>
            <a:off x="2700338" y="539750"/>
            <a:ext cx="4859337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Conclusion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4099" name="Text Box 2"/>
          <p:cNvSpPr txBox="1">
            <a:spLocks noChangeArrowheads="1"/>
          </p:cNvSpPr>
          <p:nvPr/>
        </p:nvSpPr>
        <p:spPr bwMode="auto">
          <a:xfrm>
            <a:off x="1619250" y="360363"/>
            <a:ext cx="6659563" cy="6016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>
                <a:solidFill>
                  <a:srgbClr val="000000"/>
                </a:solidFill>
              </a:rPr>
              <a:t>Disclosure:  Darryl McMahon</a:t>
            </a:r>
          </a:p>
        </p:txBody>
      </p:sp>
      <p:pic>
        <p:nvPicPr>
          <p:cNvPr id="410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" y="1365250"/>
            <a:ext cx="1905000" cy="28575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4101" name="Text Box 4"/>
          <p:cNvSpPr txBox="1">
            <a:spLocks noChangeArrowheads="1"/>
          </p:cNvSpPr>
          <p:nvPr/>
        </p:nvSpPr>
        <p:spPr bwMode="auto">
          <a:xfrm>
            <a:off x="2879725" y="1260475"/>
            <a:ext cx="6659563" cy="47561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buClr>
                <a:srgbClr val="008000"/>
              </a:buClr>
              <a:buFont typeface="Wingdings" charset="2"/>
              <a:buChar char=""/>
              <a:tabLst>
                <a:tab pos="703263" algn="l"/>
                <a:tab pos="1427163" algn="l"/>
                <a:tab pos="2151063" algn="l"/>
                <a:tab pos="2874963" algn="l"/>
                <a:tab pos="3598863" algn="l"/>
                <a:tab pos="4343400" algn="l"/>
                <a:tab pos="5046663" algn="l"/>
                <a:tab pos="5770563" algn="l"/>
                <a:tab pos="6494463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  <a:tab pos="9863138" algn="l"/>
                <a:tab pos="10321925" algn="l"/>
                <a:tab pos="10779125" algn="l"/>
                <a:tab pos="10780713" algn="l"/>
              </a:tabLst>
            </a:pPr>
            <a:r>
              <a:rPr lang="en-GB">
                <a:solidFill>
                  <a:srgbClr val="000000"/>
                </a:solidFill>
              </a:rPr>
              <a:t> </a:t>
            </a:r>
            <a:r>
              <a:rPr lang="en-GB" sz="2200">
                <a:solidFill>
                  <a:srgbClr val="000000"/>
                </a:solidFill>
              </a:rPr>
              <a:t>Author – </a:t>
            </a:r>
            <a:r>
              <a:rPr lang="en-GB" sz="2200" i="1">
                <a:solidFill>
                  <a:srgbClr val="000000"/>
                </a:solidFill>
              </a:rPr>
              <a:t>The Emperor's New Hydrogen Economy</a:t>
            </a:r>
            <a:br>
              <a:rPr lang="en-GB" sz="2200" i="1">
                <a:solidFill>
                  <a:srgbClr val="000000"/>
                </a:solidFill>
              </a:rPr>
            </a:br>
            <a:r>
              <a:rPr lang="en-GB" sz="2200" i="1">
                <a:solidFill>
                  <a:srgbClr val="000000"/>
                </a:solidFill>
              </a:rPr>
              <a:t>	        </a:t>
            </a:r>
            <a:r>
              <a:rPr lang="en-GB" sz="2200">
                <a:solidFill>
                  <a:srgbClr val="000000"/>
                </a:solidFill>
              </a:rPr>
              <a:t>and articles related to electric vehicles</a:t>
            </a:r>
            <a:br>
              <a:rPr lang="en-GB" sz="2200">
                <a:solidFill>
                  <a:srgbClr val="000000"/>
                </a:solidFill>
              </a:rPr>
            </a:br>
            <a:endParaRPr lang="en-GB" sz="2200">
              <a:solidFill>
                <a:srgbClr val="000000"/>
              </a:solidFill>
            </a:endParaRPr>
          </a:p>
          <a:p>
            <a:pPr>
              <a:buClr>
                <a:srgbClr val="008000"/>
              </a:buClr>
              <a:buFont typeface="Wingdings" charset="2"/>
              <a:buChar char=""/>
              <a:tabLst>
                <a:tab pos="703263" algn="l"/>
                <a:tab pos="1427163" algn="l"/>
                <a:tab pos="2151063" algn="l"/>
                <a:tab pos="2874963" algn="l"/>
                <a:tab pos="3598863" algn="l"/>
                <a:tab pos="4343400" algn="l"/>
                <a:tab pos="5046663" algn="l"/>
                <a:tab pos="5770563" algn="l"/>
                <a:tab pos="6494463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  <a:tab pos="9863138" algn="l"/>
                <a:tab pos="10321925" algn="l"/>
                <a:tab pos="10779125" algn="l"/>
                <a:tab pos="10780713" algn="l"/>
              </a:tabLst>
            </a:pPr>
            <a:r>
              <a:rPr lang="en-GB" sz="2200" i="1">
                <a:solidFill>
                  <a:srgbClr val="000000"/>
                </a:solidFill>
              </a:rPr>
              <a:t> </a:t>
            </a:r>
            <a:r>
              <a:rPr lang="en-GB" sz="2200">
                <a:solidFill>
                  <a:srgbClr val="000000"/>
                </a:solidFill>
              </a:rPr>
              <a:t>Historian – The Electric Auto Association</a:t>
            </a:r>
            <a:br>
              <a:rPr lang="en-GB" sz="2200">
                <a:solidFill>
                  <a:srgbClr val="000000"/>
                </a:solidFill>
              </a:rPr>
            </a:br>
            <a:endParaRPr lang="en-GB" sz="2200">
              <a:solidFill>
                <a:srgbClr val="000000"/>
              </a:solidFill>
            </a:endParaRPr>
          </a:p>
          <a:p>
            <a:pPr>
              <a:buClr>
                <a:srgbClr val="008000"/>
              </a:buClr>
              <a:buFont typeface="Wingdings" charset="2"/>
              <a:buChar char=""/>
              <a:tabLst>
                <a:tab pos="703263" algn="l"/>
                <a:tab pos="1427163" algn="l"/>
                <a:tab pos="2151063" algn="l"/>
                <a:tab pos="2874963" algn="l"/>
                <a:tab pos="3598863" algn="l"/>
                <a:tab pos="4343400" algn="l"/>
                <a:tab pos="5046663" algn="l"/>
                <a:tab pos="5770563" algn="l"/>
                <a:tab pos="6494463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  <a:tab pos="9863138" algn="l"/>
                <a:tab pos="10321925" algn="l"/>
                <a:tab pos="10779125" algn="l"/>
                <a:tab pos="10780713" algn="l"/>
              </a:tabLst>
            </a:pPr>
            <a:r>
              <a:rPr lang="en-GB" sz="2200">
                <a:solidFill>
                  <a:srgbClr val="000000"/>
                </a:solidFill>
              </a:rPr>
              <a:t> Co-Founder – The Electric Vehicle Association of</a:t>
            </a:r>
            <a:br>
              <a:rPr lang="en-GB" sz="2200">
                <a:solidFill>
                  <a:srgbClr val="000000"/>
                </a:solidFill>
              </a:rPr>
            </a:br>
            <a:r>
              <a:rPr lang="en-GB" sz="2200">
                <a:solidFill>
                  <a:srgbClr val="000000"/>
                </a:solidFill>
              </a:rPr>
              <a:t>			Canada</a:t>
            </a:r>
            <a:br>
              <a:rPr lang="en-GB" sz="2200">
                <a:solidFill>
                  <a:srgbClr val="000000"/>
                </a:solidFill>
              </a:rPr>
            </a:br>
            <a:endParaRPr lang="en-GB" sz="2200">
              <a:solidFill>
                <a:srgbClr val="000000"/>
              </a:solidFill>
            </a:endParaRPr>
          </a:p>
          <a:p>
            <a:pPr>
              <a:buClr>
                <a:srgbClr val="008000"/>
              </a:buClr>
              <a:buFont typeface="Wingdings" charset="2"/>
              <a:buChar char=""/>
              <a:tabLst>
                <a:tab pos="703263" algn="l"/>
                <a:tab pos="1427163" algn="l"/>
                <a:tab pos="2151063" algn="l"/>
                <a:tab pos="2874963" algn="l"/>
                <a:tab pos="3598863" algn="l"/>
                <a:tab pos="4343400" algn="l"/>
                <a:tab pos="5046663" algn="l"/>
                <a:tab pos="5770563" algn="l"/>
                <a:tab pos="6494463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  <a:tab pos="9863138" algn="l"/>
                <a:tab pos="10321925" algn="l"/>
                <a:tab pos="10779125" algn="l"/>
                <a:tab pos="10780713" algn="l"/>
              </a:tabLst>
            </a:pPr>
            <a:r>
              <a:rPr lang="en-GB" sz="2200">
                <a:solidFill>
                  <a:srgbClr val="000000"/>
                </a:solidFill>
              </a:rPr>
              <a:t> EV Owner – cars, motorcycles, tractors, boat,</a:t>
            </a:r>
            <a:br>
              <a:rPr lang="en-GB" sz="2200">
                <a:solidFill>
                  <a:srgbClr val="000000"/>
                </a:solidFill>
              </a:rPr>
            </a:br>
            <a:r>
              <a:rPr lang="en-GB" sz="2200">
                <a:solidFill>
                  <a:srgbClr val="000000"/>
                </a:solidFill>
              </a:rPr>
              <a:t>		      bicycles</a:t>
            </a:r>
            <a:br>
              <a:rPr lang="en-GB" sz="2200">
                <a:solidFill>
                  <a:srgbClr val="000000"/>
                </a:solidFill>
              </a:rPr>
            </a:br>
            <a:endParaRPr lang="en-GB" sz="2200">
              <a:solidFill>
                <a:srgbClr val="000000"/>
              </a:solidFill>
            </a:endParaRPr>
          </a:p>
          <a:p>
            <a:pPr>
              <a:buClr>
                <a:srgbClr val="008000"/>
              </a:buClr>
              <a:buFont typeface="Wingdings" charset="2"/>
              <a:buChar char=""/>
              <a:tabLst>
                <a:tab pos="703263" algn="l"/>
                <a:tab pos="1427163" algn="l"/>
                <a:tab pos="2151063" algn="l"/>
                <a:tab pos="2874963" algn="l"/>
                <a:tab pos="3598863" algn="l"/>
                <a:tab pos="4343400" algn="l"/>
                <a:tab pos="5046663" algn="l"/>
                <a:tab pos="5770563" algn="l"/>
                <a:tab pos="6494463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  <a:tab pos="9863138" algn="l"/>
                <a:tab pos="10321925" algn="l"/>
                <a:tab pos="10779125" algn="l"/>
                <a:tab pos="10780713" algn="l"/>
              </a:tabLst>
            </a:pPr>
            <a:r>
              <a:rPr lang="en-GB" sz="2200">
                <a:solidFill>
                  <a:srgbClr val="000000"/>
                </a:solidFill>
              </a:rPr>
              <a:t> President – Econogics, Inc.</a:t>
            </a:r>
            <a:br>
              <a:rPr lang="en-GB" sz="2200">
                <a:solidFill>
                  <a:srgbClr val="000000"/>
                </a:solidFill>
              </a:rPr>
            </a:br>
            <a:r>
              <a:rPr lang="en-GB" sz="2200">
                <a:solidFill>
                  <a:srgbClr val="000000"/>
                </a:solidFill>
              </a:rPr>
              <a:t/>
            </a:r>
            <a:br>
              <a:rPr lang="en-GB" sz="2200">
                <a:solidFill>
                  <a:srgbClr val="000000"/>
                </a:solidFill>
              </a:rPr>
            </a:br>
            <a:r>
              <a:rPr lang="en-GB" sz="2200">
                <a:solidFill>
                  <a:srgbClr val="000000"/>
                </a:solidFill>
              </a:rPr>
              <a:t> </a:t>
            </a:r>
          </a:p>
          <a:p>
            <a:pPr>
              <a:buClr>
                <a:srgbClr val="DC2300"/>
              </a:buClr>
              <a:buFont typeface="Wingdings" charset="2"/>
              <a:buChar char=""/>
              <a:tabLst>
                <a:tab pos="703263" algn="l"/>
                <a:tab pos="1427163" algn="l"/>
                <a:tab pos="2151063" algn="l"/>
                <a:tab pos="2874963" algn="l"/>
                <a:tab pos="3598863" algn="l"/>
                <a:tab pos="4343400" algn="l"/>
                <a:tab pos="5046663" algn="l"/>
                <a:tab pos="5770563" algn="l"/>
                <a:tab pos="6494463" algn="l"/>
                <a:tab pos="6718300" algn="l"/>
                <a:tab pos="7167563" algn="l"/>
                <a:tab pos="7616825" algn="l"/>
                <a:tab pos="8066088" algn="l"/>
                <a:tab pos="8515350" algn="l"/>
                <a:tab pos="8964613" algn="l"/>
                <a:tab pos="9413875" algn="l"/>
                <a:tab pos="9863138" algn="l"/>
                <a:tab pos="10321925" algn="l"/>
                <a:tab pos="10779125" algn="l"/>
                <a:tab pos="10780713" algn="l"/>
              </a:tabLst>
            </a:pPr>
            <a:r>
              <a:rPr lang="en-GB" sz="2200">
                <a:solidFill>
                  <a:srgbClr val="000000"/>
                </a:solidFill>
              </a:rPr>
              <a:t> Not an LSV / NEV owner or operator </a:t>
            </a:r>
            <a:r>
              <a:rPr lang="en-GB">
                <a:solidFill>
                  <a:srgbClr val="000000"/>
                </a:solidFill>
              </a:rPr>
              <a:t>  </a:t>
            </a:r>
          </a:p>
        </p:txBody>
      </p:sp>
      <p:pic>
        <p:nvPicPr>
          <p:cNvPr id="410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750" y="4319588"/>
            <a:ext cx="2303463" cy="958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4103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9750" y="5400675"/>
            <a:ext cx="2339975" cy="9858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73175" y="1619250"/>
            <a:ext cx="7380288" cy="5219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5124" name="Text Box 3"/>
          <p:cNvSpPr txBox="1">
            <a:spLocks noChangeArrowheads="1"/>
          </p:cNvSpPr>
          <p:nvPr/>
        </p:nvSpPr>
        <p:spPr bwMode="auto">
          <a:xfrm>
            <a:off x="1225550" y="539750"/>
            <a:ext cx="7904163" cy="11096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4400" b="1">
                <a:solidFill>
                  <a:srgbClr val="008000"/>
                </a:solidFill>
              </a:rPr>
              <a:t>The Green14</a:t>
            </a:r>
          </a:p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1973 Porsche 914 converted to all-electric power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6147" name="Text Box 2"/>
          <p:cNvSpPr txBox="1">
            <a:spLocks noChangeArrowheads="1"/>
          </p:cNvSpPr>
          <p:nvPr/>
        </p:nvSpPr>
        <p:spPr bwMode="auto">
          <a:xfrm>
            <a:off x="2787650" y="495300"/>
            <a:ext cx="4592638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Theme: Mobility</a:t>
            </a:r>
          </a:p>
        </p:txBody>
      </p:sp>
      <p:pic>
        <p:nvPicPr>
          <p:cNvPr id="614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0725" y="1260475"/>
            <a:ext cx="2600325" cy="3571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6149" name="Text Box 4"/>
          <p:cNvSpPr txBox="1">
            <a:spLocks noChangeArrowheads="1"/>
          </p:cNvSpPr>
          <p:nvPr/>
        </p:nvSpPr>
        <p:spPr bwMode="auto">
          <a:xfrm>
            <a:off x="3419475" y="1274763"/>
            <a:ext cx="423863" cy="3444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>
                <a:solidFill>
                  <a:srgbClr val="000000"/>
                </a:solidFill>
                <a:latin typeface="Wingdings" charset="2"/>
              </a:rPr>
              <a:t></a:t>
            </a:r>
          </a:p>
        </p:txBody>
      </p:sp>
      <p:sp>
        <p:nvSpPr>
          <p:cNvPr id="6150" name="Text Box 5"/>
          <p:cNvSpPr txBox="1">
            <a:spLocks noChangeArrowheads="1"/>
          </p:cNvSpPr>
          <p:nvPr/>
        </p:nvSpPr>
        <p:spPr bwMode="auto">
          <a:xfrm>
            <a:off x="3779838" y="1260475"/>
            <a:ext cx="5453062" cy="5580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Increasingly, this is what 'mobility'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looks like in N.A.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If mobility represents freedom, 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then the LSV represents freedom from: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dependency on imported oil</a:t>
            </a:r>
          </a:p>
          <a:p>
            <a:pPr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vulnerability to the whims of 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foreign governments</a:t>
            </a:r>
          </a:p>
          <a:p>
            <a:pPr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manipulation by foreign multi-national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oil companies</a:t>
            </a:r>
          </a:p>
          <a:p>
            <a:pPr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environmental impacts</a:t>
            </a:r>
          </a:p>
          <a:p>
            <a:pPr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health impacts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7171" name="Text Box 2"/>
          <p:cNvSpPr txBox="1">
            <a:spLocks noChangeArrowheads="1"/>
          </p:cNvSpPr>
          <p:nvPr/>
        </p:nvSpPr>
        <p:spPr bwMode="auto">
          <a:xfrm>
            <a:off x="2787650" y="495300"/>
            <a:ext cx="4592638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Theme: Environment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1184275" y="1439863"/>
            <a:ext cx="7815263" cy="5219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spcBef>
                <a:spcPts val="1700"/>
              </a:spcBef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Electric drive means less:</a:t>
            </a:r>
          </a:p>
          <a:p>
            <a:pPr>
              <a:spcBef>
                <a:spcPts val="1700"/>
              </a:spcBef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air pollution (NOx, SOx, VOCs, etc.)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(tailpipes put exhaust right where we breathe)</a:t>
            </a:r>
            <a:r>
              <a:rPr lang="ar-SA" sz="2400">
                <a:solidFill>
                  <a:srgbClr val="000000"/>
                </a:solidFill>
                <a:cs typeface="Arial" charset="0"/>
              </a:rPr>
              <a:t>‏</a:t>
            </a:r>
            <a:endParaRPr lang="en-GB" sz="240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greenhouse gas emissions (notably carbon dioxide)</a:t>
            </a:r>
            <a:r>
              <a:rPr lang="ar-SA" sz="2400">
                <a:solidFill>
                  <a:srgbClr val="000000"/>
                </a:solidFill>
                <a:cs typeface="Arial" charset="0"/>
              </a:rPr>
              <a:t>‏</a:t>
            </a:r>
            <a:endParaRPr lang="en-GB" sz="240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groundwater pollution (underground fuel storage tanks)</a:t>
            </a:r>
            <a:r>
              <a:rPr lang="ar-SA" sz="2400">
                <a:solidFill>
                  <a:srgbClr val="000000"/>
                </a:solidFill>
                <a:cs typeface="Arial" charset="0"/>
              </a:rPr>
              <a:t>‏</a:t>
            </a:r>
            <a:endParaRPr lang="en-GB" sz="240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surface water pollution (small oil leak run-off)</a:t>
            </a:r>
            <a:r>
              <a:rPr lang="ar-SA" sz="2400">
                <a:solidFill>
                  <a:srgbClr val="000000"/>
                </a:solidFill>
                <a:cs typeface="Arial" charset="0"/>
              </a:rPr>
              <a:t>‏</a:t>
            </a:r>
            <a:endParaRPr lang="en-GB" sz="240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thermal pollution 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(internal combustion engines are </a:t>
            </a:r>
            <a:r>
              <a:rPr lang="en-GB" sz="2400" u="sng">
                <a:solidFill>
                  <a:srgbClr val="000000"/>
                </a:solidFill>
              </a:rPr>
              <a:t>heat</a:t>
            </a:r>
            <a:r>
              <a:rPr lang="en-GB" sz="2400">
                <a:solidFill>
                  <a:srgbClr val="000000"/>
                </a:solidFill>
              </a:rPr>
              <a:t> engines)</a:t>
            </a:r>
            <a:r>
              <a:rPr lang="ar-SA" sz="2400">
                <a:solidFill>
                  <a:srgbClr val="000000"/>
                </a:solidFill>
                <a:cs typeface="Arial" charset="0"/>
              </a:rPr>
              <a:t>‏</a:t>
            </a:r>
            <a:endParaRPr lang="en-GB" sz="2400">
              <a:solidFill>
                <a:srgbClr val="000000"/>
              </a:solidFill>
            </a:endParaRPr>
          </a:p>
          <a:p>
            <a:pPr>
              <a:spcBef>
                <a:spcPts val="1700"/>
              </a:spcBef>
              <a:buSzPct val="45000"/>
              <a:buFont typeface="Wingdings" charset="2"/>
              <a:buChar char="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noise pollution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pic>
        <p:nvPicPr>
          <p:cNvPr id="819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9450" y="3600450"/>
            <a:ext cx="3349625" cy="26828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819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9500" y="3621088"/>
            <a:ext cx="3060700" cy="2679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8197" name="Text Box 4"/>
          <p:cNvSpPr txBox="1">
            <a:spLocks noChangeArrowheads="1"/>
          </p:cNvSpPr>
          <p:nvPr/>
        </p:nvSpPr>
        <p:spPr bwMode="auto">
          <a:xfrm>
            <a:off x="2495550" y="515938"/>
            <a:ext cx="4572000" cy="48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en-CA"/>
          </a:p>
        </p:txBody>
      </p:sp>
      <p:sp>
        <p:nvSpPr>
          <p:cNvPr id="8198" name="Text Box 5"/>
          <p:cNvSpPr txBox="1">
            <a:spLocks noChangeArrowheads="1"/>
          </p:cNvSpPr>
          <p:nvPr/>
        </p:nvSpPr>
        <p:spPr bwMode="auto">
          <a:xfrm>
            <a:off x="900113" y="1439863"/>
            <a:ext cx="3151187" cy="1220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1950s – Marketeer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8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Top speed: 25 km/h</a:t>
            </a:r>
          </a:p>
        </p:txBody>
      </p:sp>
      <p:sp>
        <p:nvSpPr>
          <p:cNvPr id="8199" name="Text Box 6"/>
          <p:cNvSpPr txBox="1">
            <a:spLocks noChangeArrowheads="1"/>
          </p:cNvSpPr>
          <p:nvPr/>
        </p:nvSpPr>
        <p:spPr bwMode="auto">
          <a:xfrm>
            <a:off x="5784850" y="1417638"/>
            <a:ext cx="3467100" cy="1220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1960s – Electra King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8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Top speed: 30 km/h</a:t>
            </a:r>
          </a:p>
        </p:txBody>
      </p:sp>
      <p:sp>
        <p:nvSpPr>
          <p:cNvPr id="8200" name="Text Box 7"/>
          <p:cNvSpPr txBox="1">
            <a:spLocks noChangeArrowheads="1"/>
          </p:cNvSpPr>
          <p:nvPr/>
        </p:nvSpPr>
        <p:spPr bwMode="auto">
          <a:xfrm>
            <a:off x="2787650" y="495300"/>
            <a:ext cx="4592638" cy="4873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Ancestry - Before 1995</a:t>
            </a: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9219" name="Text Box 2"/>
          <p:cNvSpPr txBox="1">
            <a:spLocks noChangeArrowheads="1"/>
          </p:cNvSpPr>
          <p:nvPr/>
        </p:nvSpPr>
        <p:spPr bwMode="auto">
          <a:xfrm>
            <a:off x="2495550" y="515938"/>
            <a:ext cx="4572000" cy="485775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 Ancestry - Before 1995</a:t>
            </a:r>
          </a:p>
        </p:txBody>
      </p:sp>
      <p:pic>
        <p:nvPicPr>
          <p:cNvPr id="9220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9500" y="3419475"/>
            <a:ext cx="3060700" cy="2700338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sp>
        <p:nvSpPr>
          <p:cNvPr id="9221" name="Text Box 4"/>
          <p:cNvSpPr txBox="1">
            <a:spLocks noChangeArrowheads="1"/>
          </p:cNvSpPr>
          <p:nvPr/>
        </p:nvSpPr>
        <p:spPr bwMode="auto">
          <a:xfrm>
            <a:off x="900113" y="1439863"/>
            <a:ext cx="3230562" cy="1220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1970s –  Zele 1000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8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Top speed: 50 km/h</a:t>
            </a:r>
          </a:p>
        </p:txBody>
      </p:sp>
      <p:sp>
        <p:nvSpPr>
          <p:cNvPr id="9222" name="Text Box 5"/>
          <p:cNvSpPr txBox="1">
            <a:spLocks noChangeArrowheads="1"/>
          </p:cNvSpPr>
          <p:nvPr/>
        </p:nvSpPr>
        <p:spPr bwMode="auto">
          <a:xfrm>
            <a:off x="5784850" y="1417638"/>
            <a:ext cx="2841625" cy="1220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lIns="90000" tIns="45000" rIns="90000" bIns="45000"/>
          <a:lstStyle/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1980s – Comuta-Car</a:t>
            </a: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8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400">
                <a:solidFill>
                  <a:srgbClr val="000000"/>
                </a:solidFill>
              </a:rPr>
              <a:t>Top speed: 55 km/h</a:t>
            </a:r>
          </a:p>
        </p:txBody>
      </p:sp>
      <p:pic>
        <p:nvPicPr>
          <p:cNvPr id="9223" name="Picture 6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26113" y="3475038"/>
            <a:ext cx="3581400" cy="2686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9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1"/>
          <p:cNvSpPr txBox="1">
            <a:spLocks noChangeArrowheads="1"/>
          </p:cNvSpPr>
          <p:nvPr/>
        </p:nvSpPr>
        <p:spPr bwMode="auto">
          <a:xfrm>
            <a:off x="360363" y="7019925"/>
            <a:ext cx="9359900" cy="296863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1400">
                <a:solidFill>
                  <a:srgbClr val="000000"/>
                </a:solidFill>
              </a:rPr>
              <a:t>T</a:t>
            </a:r>
            <a:r>
              <a:rPr lang="en-GB" sz="1400" baseline="33000">
                <a:solidFill>
                  <a:srgbClr val="000000"/>
                </a:solidFill>
              </a:rPr>
              <a:t>2</a:t>
            </a:r>
            <a:r>
              <a:rPr lang="en-GB" sz="1400">
                <a:solidFill>
                  <a:srgbClr val="000000"/>
                </a:solidFill>
              </a:rPr>
              <a:t>M 2008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Mobility and the Environment   </a:t>
            </a:r>
            <a:r>
              <a:rPr lang="en-GB" sz="1400">
                <a:solidFill>
                  <a:srgbClr val="000000"/>
                </a:solidFill>
                <a:latin typeface="Webdings" pitchFamily="16" charset="2"/>
              </a:rPr>
              <a:t></a:t>
            </a:r>
            <a:r>
              <a:rPr lang="en-GB" sz="1400">
                <a:solidFill>
                  <a:srgbClr val="000000"/>
                </a:solidFill>
              </a:rPr>
              <a:t>LSVs – Made in Canada Solution, Not Welcome in Canada</a:t>
            </a:r>
          </a:p>
        </p:txBody>
      </p:sp>
      <p:sp>
        <p:nvSpPr>
          <p:cNvPr id="10243" name="Text Box 2"/>
          <p:cNvSpPr txBox="1">
            <a:spLocks noChangeArrowheads="1"/>
          </p:cNvSpPr>
          <p:nvPr/>
        </p:nvSpPr>
        <p:spPr bwMode="auto">
          <a:xfrm>
            <a:off x="2144713" y="541338"/>
            <a:ext cx="5562600" cy="4873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 algn="ctr"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2800">
                <a:solidFill>
                  <a:srgbClr val="000000"/>
                </a:solidFill>
              </a:rPr>
              <a:t>LSVs – More Recent History</a:t>
            </a:r>
          </a:p>
        </p:txBody>
      </p:sp>
      <p:sp>
        <p:nvSpPr>
          <p:cNvPr id="10244" name="Text Box 3"/>
          <p:cNvSpPr txBox="1">
            <a:spLocks noChangeArrowheads="1"/>
          </p:cNvSpPr>
          <p:nvPr/>
        </p:nvSpPr>
        <p:spPr bwMode="auto">
          <a:xfrm>
            <a:off x="900113" y="1260475"/>
            <a:ext cx="8459787" cy="518795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lIns="90000" tIns="45000" rIns="90000" bIns="45000"/>
          <a:lstStyle/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1995 – Bombardier begins sales of NV in U.S. sunbelt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			(built in Canada)</a:t>
            </a:r>
            <a:r>
              <a:rPr lang="ar-SA" sz="2400">
                <a:solidFill>
                  <a:srgbClr val="000000"/>
                </a:solidFill>
                <a:cs typeface="Arial" charset="0"/>
              </a:rPr>
              <a:t>‏</a:t>
            </a: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1998 – U.S. government sanctions the NEV / LSV class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			(excludes trucks, includes non-electric power)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			NHTSA FMVSS Standard 500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			In response to Bombardier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2000 – Canadian government effectively adopts U.S.</a:t>
            </a:r>
            <a:br>
              <a:rPr lang="en-GB" sz="2400">
                <a:solidFill>
                  <a:srgbClr val="000000"/>
                </a:solidFill>
              </a:rPr>
            </a:br>
            <a:r>
              <a:rPr lang="en-GB" sz="2400">
                <a:solidFill>
                  <a:srgbClr val="000000"/>
                </a:solidFill>
              </a:rPr>
              <a:t> 			Standard 500, but electric only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r>
              <a:rPr lang="en-GB" sz="2400">
                <a:solidFill>
                  <a:srgbClr val="000000"/>
                </a:solidFill>
              </a:rPr>
              <a:t>2005 – U.S. incorporates trucks up to 2500 pounds</a:t>
            </a: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  <a:p>
            <a:pPr>
              <a:tabLst>
                <a:tab pos="0" algn="l"/>
                <a:tab pos="436563" algn="l"/>
                <a:tab pos="885825" algn="l"/>
                <a:tab pos="1335088" algn="l"/>
                <a:tab pos="1784350" algn="l"/>
                <a:tab pos="2233613" algn="l"/>
                <a:tab pos="2682875" algn="l"/>
                <a:tab pos="3132138" algn="l"/>
                <a:tab pos="3581400" algn="l"/>
                <a:tab pos="4030663" algn="l"/>
                <a:tab pos="4479925" algn="l"/>
                <a:tab pos="4929188" algn="l"/>
                <a:tab pos="5389563" algn="l"/>
                <a:tab pos="5827713" algn="l"/>
                <a:tab pos="6276975" algn="l"/>
                <a:tab pos="6726238" algn="l"/>
                <a:tab pos="7175500" algn="l"/>
                <a:tab pos="7624763" algn="l"/>
                <a:tab pos="8074025" algn="l"/>
                <a:tab pos="8523288" algn="l"/>
                <a:tab pos="8972550" algn="l"/>
                <a:tab pos="8974138" algn="l"/>
                <a:tab pos="9423400" algn="l"/>
                <a:tab pos="9872663" algn="l"/>
                <a:tab pos="10321925" algn="l"/>
                <a:tab pos="10779125" algn="l"/>
                <a:tab pos="10780713" algn="l"/>
              </a:tabLst>
            </a:pPr>
            <a:endParaRPr lang="en-GB" sz="2400">
              <a:solidFill>
                <a:srgbClr val="000000"/>
              </a:solidFill>
            </a:endParaRPr>
          </a:p>
        </p:txBody>
      </p:sp>
    </p:spTree>
  </p:cSld>
  <p:clrMapOvr>
    <a:masterClrMapping/>
  </p:clrMapOvr>
  <p:transition spd="med"/>
  <p:timing>
    <p:tnLst>
      <p:par>
        <p:cTn id="1" dur="indefinite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Arial"/>
        <a:ea typeface="MS Gothic"/>
        <a:cs typeface=""/>
      </a:majorFont>
      <a:minorFont>
        <a:latin typeface="Arial"/>
        <a:ea typeface="MS Gothic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Arial" charset="0"/>
            <a:ea typeface="MS Gothic" charset="-128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1294</Words>
  <Application>Microsoft Office PowerPoint</Application>
  <PresentationFormat>Custom</PresentationFormat>
  <Paragraphs>250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3" baseType="lpstr">
      <vt:lpstr>Arial</vt:lpstr>
      <vt:lpstr>MS Gothic</vt:lpstr>
      <vt:lpstr>Times New Roman</vt:lpstr>
      <vt:lpstr>Arial Unicode MS</vt:lpstr>
      <vt:lpstr>Webdings</vt:lpstr>
      <vt:lpstr>Wingdings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Darryl McMahon</dc:creator>
  <cp:lastModifiedBy>Darryl</cp:lastModifiedBy>
  <cp:revision>3</cp:revision>
  <cp:lastPrinted>1601-01-01T00:00:00Z</cp:lastPrinted>
  <dcterms:created xsi:type="dcterms:W3CDTF">1601-01-01T00:00:00Z</dcterms:created>
  <dcterms:modified xsi:type="dcterms:W3CDTF">2019-05-11T23:05:52Z</dcterms:modified>
</cp:coreProperties>
</file>